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6858000" cy="9144000"/>
  <p:embeddedFontLst>
    <p:embeddedFont>
      <p:font typeface="Robot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9BCDD03-CE61-4ED4-98F6-52589A4B277E}">
  <a:tblStyle styleId="{A9BCDD03-CE61-4ED4-98F6-52589A4B277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/LibreOffice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https://www.wikiwand.com/zh/LibreOffice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Relationship Id="rId3" Type="http://schemas.openxmlformats.org/officeDocument/2006/relationships/image" Target="../media/image0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Relationship Id="rId3" Type="http://schemas.openxmlformats.org/officeDocument/2006/relationships/image" Target="../media/image0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ctrTitle"/>
          </p:nvPr>
        </p:nvSpPr>
        <p:spPr>
          <a:xfrm>
            <a:off x="598100" y="4502862"/>
            <a:ext cx="8222100" cy="1118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b="1"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98088" y="5757117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>
                <a:solidFill>
                  <a:srgbClr val="0066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3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4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5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 1 1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311700" y="517575"/>
            <a:ext cx="8283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實作時間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-225"/>
            <a:ext cx="34755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50000"/>
              </a:lnSpc>
              <a:spcBef>
                <a:spcPts val="0"/>
              </a:spcBef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pic>
        <p:nvPicPr>
          <p:cNvPr id="88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08798" y="3333451"/>
            <a:ext cx="2903526" cy="27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buSzPct val="90000"/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4832400" y="1639966"/>
            <a:ext cx="39998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83333"/>
              <a:defRPr sz="2400"/>
            </a:lvl1pPr>
            <a:lvl2pPr lvl="1">
              <a:spcBef>
                <a:spcPts val="0"/>
              </a:spcBef>
              <a:defRPr sz="20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63997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311700" y="3942625"/>
            <a:ext cx="8520599" cy="21581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buSzPct val="90000"/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兩欄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4832400" y="2568798"/>
            <a:ext cx="39998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04" name="Shape 104"/>
          <p:cNvSpPr txBox="1"/>
          <p:nvPr>
            <p:ph idx="3" type="subTitle"/>
          </p:nvPr>
        </p:nvSpPr>
        <p:spPr>
          <a:xfrm>
            <a:off x="3117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4" type="subTitle"/>
          </p:nvPr>
        </p:nvSpPr>
        <p:spPr>
          <a:xfrm>
            <a:off x="4832400" y="1495525"/>
            <a:ext cx="39998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投影片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00" y="615400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b="1"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5621192"/>
            <a:ext cx="8222100" cy="577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" name="Shape 19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b="1" sz="2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/>
        </p:nvSpPr>
        <p:spPr>
          <a:xfrm>
            <a:off x="3402400" y="832000"/>
            <a:ext cx="49290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zh-CN"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國立空中大學104學年度第二學期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試算表應用實務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zh-CN" sz="3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LibreOffice Calc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只有標題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5629741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954405"/>
            <a:ext cx="2807999" cy="413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rgbClr val="D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90250" y="701800"/>
            <a:ext cx="5618700" cy="5454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21" name="Shape 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572000" y="-233"/>
            <a:ext cx="4572000" cy="6858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6600"/>
              </a:solidFill>
            </a:endParaRPr>
          </a:p>
        </p:txBody>
      </p:sp>
      <p:cxnSp>
        <p:nvCxnSpPr>
          <p:cNvPr id="124" name="Shape 124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 txBox="1"/>
          <p:nvPr>
            <p:ph type="title"/>
          </p:nvPr>
        </p:nvSpPr>
        <p:spPr>
          <a:xfrm>
            <a:off x="265500" y="1534800"/>
            <a:ext cx="4045199" cy="2085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65500" y="3692001"/>
            <a:ext cx="4045199" cy="1692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319500" y="5640766"/>
            <a:ext cx="5998800" cy="798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rgbClr val="0066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1674733"/>
            <a:ext cx="8520599" cy="2707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4492300"/>
            <a:ext cx="8520599" cy="1709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36" name="Shape 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 + 子標題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833773"/>
            <a:ext cx="8520600" cy="66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42" name="Shape 142"/>
          <p:cNvSpPr txBox="1"/>
          <p:nvPr>
            <p:ph idx="1" type="subTitle"/>
          </p:nvPr>
        </p:nvSpPr>
        <p:spPr>
          <a:xfrm>
            <a:off x="311700" y="517575"/>
            <a:ext cx="8283600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66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311700" y="2568799"/>
            <a:ext cx="2540700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44" name="Shape 144"/>
          <p:cNvSpPr txBox="1"/>
          <p:nvPr>
            <p:ph idx="3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45" name="Shape 145"/>
          <p:cNvSpPr txBox="1"/>
          <p:nvPr>
            <p:ph idx="4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5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6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48" name="Shape 148"/>
          <p:cNvSpPr txBox="1"/>
          <p:nvPr>
            <p:ph idx="7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三欄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3183201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3" type="subTitle"/>
          </p:nvPr>
        </p:nvSpPr>
        <p:spPr>
          <a:xfrm>
            <a:off x="311700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4" name="Shape 154"/>
          <p:cNvSpPr txBox="1"/>
          <p:nvPr>
            <p:ph idx="4" type="subTitle"/>
          </p:nvPr>
        </p:nvSpPr>
        <p:spPr>
          <a:xfrm>
            <a:off x="3183201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5" name="Shape 155"/>
          <p:cNvSpPr txBox="1"/>
          <p:nvPr>
            <p:ph idx="5" type="body"/>
          </p:nvPr>
        </p:nvSpPr>
        <p:spPr>
          <a:xfrm>
            <a:off x="6054699" y="2568799"/>
            <a:ext cx="2540699" cy="3523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83333"/>
              <a:defRPr sz="2400"/>
            </a:lvl1pPr>
            <a:lvl2pPr lvl="1" rtl="0">
              <a:spcBef>
                <a:spcPts val="0"/>
              </a:spcBef>
              <a:defRPr sz="20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156" name="Shape 156"/>
          <p:cNvSpPr txBox="1"/>
          <p:nvPr>
            <p:ph idx="6" type="subTitle"/>
          </p:nvPr>
        </p:nvSpPr>
        <p:spPr>
          <a:xfrm>
            <a:off x="6054699" y="1495525"/>
            <a:ext cx="2540699" cy="10418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結束：下課">
    <p:bg>
      <p:bgPr>
        <a:solidFill>
          <a:srgbClr val="0066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160" name="Shape 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3186550" y="1939650"/>
            <a:ext cx="5633700" cy="29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800">
              <a:solidFill>
                <a:schemeClr val="lt1"/>
              </a:solidFill>
            </a:endParaRPr>
          </a:p>
        </p:txBody>
      </p:sp>
      <p:grpSp>
        <p:nvGrpSpPr>
          <p:cNvPr id="162" name="Shape 162"/>
          <p:cNvGrpSpPr/>
          <p:nvPr/>
        </p:nvGrpSpPr>
        <p:grpSpPr>
          <a:xfrm>
            <a:off x="356275" y="2538300"/>
            <a:ext cx="2563200" cy="1781400"/>
            <a:chOff x="3839700" y="890650"/>
            <a:chExt cx="2563200" cy="1781400"/>
          </a:xfrm>
        </p:grpSpPr>
        <p:sp>
          <p:nvSpPr>
            <p:cNvPr id="163" name="Shape 163"/>
            <p:cNvSpPr/>
            <p:nvPr/>
          </p:nvSpPr>
          <p:spPr>
            <a:xfrm>
              <a:off x="3839700" y="890650"/>
              <a:ext cx="2563200" cy="1781400"/>
            </a:xfrm>
            <a:prstGeom prst="roundRect">
              <a:avLst>
                <a:gd fmla="val 16667" name="adj"/>
              </a:avLst>
            </a:prstGeom>
            <a:solidFill>
              <a:srgbClr val="313039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64" name="Shape 1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825" y="1019300"/>
              <a:ext cx="2286000" cy="152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Shape 165"/>
          <p:cNvSpPr/>
          <p:nvPr/>
        </p:nvSpPr>
        <p:spPr>
          <a:xfrm>
            <a:off x="449125" y="1084075"/>
            <a:ext cx="2377500" cy="1068300"/>
          </a:xfrm>
          <a:prstGeom prst="wedgeRoundRectCallout">
            <a:avLst>
              <a:gd fmla="val -11008" name="adj1"/>
              <a:gd fmla="val 72065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000"/>
              <a:t>下課囉！</a:t>
            </a:r>
          </a:p>
        </p:txBody>
      </p:sp>
      <p:sp>
        <p:nvSpPr>
          <p:cNvPr id="166" name="Shape 166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buNone/>
              <a:defRPr b="1" sz="3600">
                <a:solidFill>
                  <a:srgbClr val="FFFF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">
    <p:bg>
      <p:bgPr>
        <a:solidFill>
          <a:srgbClr val="0066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25" name="Shape 25"/>
          <p:cNvSpPr txBox="1"/>
          <p:nvPr>
            <p:ph idx="1" type="subTitle"/>
          </p:nvPr>
        </p:nvSpPr>
        <p:spPr>
          <a:xfrm>
            <a:off x="2431475" y="4114625"/>
            <a:ext cx="6388800" cy="1424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">
    <p:bg>
      <p:bgPr>
        <a:solidFill>
          <a:srgbClr val="0066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1" name="Shape 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6521962"/>
            <a:ext cx="9144000" cy="335991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title"/>
          </p:nvPr>
        </p:nvSpPr>
        <p:spPr>
          <a:xfrm>
            <a:off x="2431475" y="2869800"/>
            <a:ext cx="63888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431475" y="1318375"/>
            <a:ext cx="6388800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274E13"/>
                </a:solidFill>
              </a:defRPr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87" y="2558388"/>
            <a:ext cx="1427024" cy="1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區段標題 1 1 1 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6521962"/>
            <a:ext cx="9144000" cy="3360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" name="Shape 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4200" y="1318375"/>
            <a:ext cx="5199800" cy="51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>
            <p:ph type="title"/>
          </p:nvPr>
        </p:nvSpPr>
        <p:spPr>
          <a:xfrm>
            <a:off x="700425" y="2869800"/>
            <a:ext cx="8119799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700425" y="1318375"/>
            <a:ext cx="8119799" cy="1424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74E13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rgbClr val="0066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598100" y="2869796"/>
            <a:ext cx="8222100" cy="111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9" name="Shape 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478150" y="0"/>
            <a:ext cx="3665850" cy="36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標題與內文 1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11700" y="833773"/>
            <a:ext cx="8520599" cy="661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Char char="●"/>
              <a:defRPr/>
            </a:lvl1pPr>
            <a:lvl2pPr lvl="1" rtl="0">
              <a:spcBef>
                <a:spcPts val="0"/>
              </a:spcBef>
              <a:spcAft>
                <a:spcPts val="1600"/>
              </a:spcAft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8" name="Shape 58"/>
          <p:cNvSpPr txBox="1"/>
          <p:nvPr>
            <p:ph idx="2" type="subTitle"/>
          </p:nvPr>
        </p:nvSpPr>
        <p:spPr>
          <a:xfrm>
            <a:off x="311700" y="517575"/>
            <a:ext cx="8520599" cy="31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685216"/>
            <a:ext cx="8520599" cy="81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006600"/>
              </a:buClr>
              <a:buSzPct val="100000"/>
              <a:buFont typeface="Microsoft Yahei"/>
              <a:buNone/>
              <a:defRPr b="1" sz="3600">
                <a:solidFill>
                  <a:srgbClr val="0066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Microsoft Yahei"/>
              <a:buNone/>
              <a:defRPr sz="3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39833"/>
            <a:ext cx="8520599" cy="445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5714"/>
              <a:buFont typeface="SimHei"/>
              <a:defRPr sz="28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83333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6600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imHei"/>
              <a:defRPr sz="2400">
                <a:solidFill>
                  <a:schemeClr val="dk2"/>
                </a:solidFill>
                <a:latin typeface="SimHei"/>
                <a:ea typeface="SimHei"/>
                <a:cs typeface="SimHei"/>
                <a:sym typeface="SimHe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zh-C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22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23.jpg"/><Relationship Id="rId8" Type="http://schemas.openxmlformats.org/officeDocument/2006/relationships/image" Target="../media/image2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open?id=0B5UXWzdIPpm0ZV9abUh6VnNyYlE" TargetMode="External"/><Relationship Id="rId4" Type="http://schemas.openxmlformats.org/officeDocument/2006/relationships/hyperlink" Target="http://blog.pulipuli.info/2016/04/libreoffice-portable-libreoffice.html" TargetMode="External"/><Relationship Id="rId5" Type="http://schemas.openxmlformats.org/officeDocument/2006/relationships/hyperlink" Target="https://drive.google.com/open?id=0B5UXWzdIPpm0ZV9abUh6VnNyYlE" TargetMode="External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598100" y="4730810"/>
            <a:ext cx="8222100" cy="89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操作介面與資料檢視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598100" y="5621196"/>
            <a:ext cx="8222100" cy="31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講師 布丁老師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 </a:t>
            </a:r>
          </a:p>
        </p:txBody>
      </p:sp>
      <p:sp>
        <p:nvSpPr>
          <p:cNvPr id="173" name="Shape 173"/>
          <p:cNvSpPr txBox="1"/>
          <p:nvPr>
            <p:ph idx="2" type="subTitle"/>
          </p:nvPr>
        </p:nvSpPr>
        <p:spPr>
          <a:xfrm>
            <a:off x="598088" y="4153592"/>
            <a:ext cx="8222100" cy="57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面授課程 第1堂 (2016/5/2)</a:t>
            </a:r>
          </a:p>
        </p:txBody>
      </p:sp>
      <p:grpSp>
        <p:nvGrpSpPr>
          <p:cNvPr id="174" name="Shape 174"/>
          <p:cNvGrpSpPr/>
          <p:nvPr/>
        </p:nvGrpSpPr>
        <p:grpSpPr>
          <a:xfrm>
            <a:off x="5197700" y="6132300"/>
            <a:ext cx="3622499" cy="268250"/>
            <a:chOff x="4551275" y="4148750"/>
            <a:chExt cx="3622499" cy="268250"/>
          </a:xfrm>
        </p:grpSpPr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23462" y="4171000"/>
              <a:ext cx="228600" cy="22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Shape 176"/>
            <p:cNvSpPr txBox="1"/>
            <p:nvPr/>
          </p:nvSpPr>
          <p:spPr>
            <a:xfrm>
              <a:off x="4551275" y="4153600"/>
              <a:ext cx="1072200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zh-CN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電子信箱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5852075" y="4148750"/>
              <a:ext cx="2321699" cy="2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CN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  <a:hlinkClick r:id="rId4"/>
                </a:rPr>
                <a:t>pudding@nccu.edu.tw</a:t>
              </a:r>
            </a:p>
          </p:txBody>
        </p:sp>
      </p:grpSp>
      <p:sp>
        <p:nvSpPr>
          <p:cNvPr id="178" name="Shape 178"/>
          <p:cNvSpPr txBox="1"/>
          <p:nvPr>
            <p:ph idx="12" type="sldNum"/>
          </p:nvPr>
        </p:nvSpPr>
        <p:spPr>
          <a:xfrm>
            <a:off x="8595300" y="6440052"/>
            <a:ext cx="548699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974" y="2537420"/>
            <a:ext cx="3542746" cy="35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價格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87" name="Shape 287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Microsoft</a:t>
            </a:r>
          </a:p>
          <a:p>
            <a:pPr lv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Office</a:t>
            </a:r>
          </a:p>
        </p:txBody>
      </p:sp>
      <p:sp>
        <p:nvSpPr>
          <p:cNvPr id="288" name="Shape 288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LibreOffice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50" y="2537425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810500" y="5513425"/>
            <a:ext cx="1638000" cy="654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</a:rPr>
              <a:t>$7999</a:t>
            </a:r>
          </a:p>
        </p:txBody>
      </p:sp>
      <p:sp>
        <p:nvSpPr>
          <p:cNvPr id="291" name="Shape 291"/>
          <p:cNvSpPr/>
          <p:nvPr/>
        </p:nvSpPr>
        <p:spPr>
          <a:xfrm>
            <a:off x="6013350" y="5513425"/>
            <a:ext cx="1638000" cy="654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>
                <a:solidFill>
                  <a:srgbClr val="FFFFFF"/>
                </a:solidFill>
              </a:rPr>
              <a:t>免費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03475" y="11189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檔案支援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graphicFrame>
        <p:nvGraphicFramePr>
          <p:cNvPr id="299" name="Shape 299"/>
          <p:cNvGraphicFramePr/>
          <p:nvPr/>
        </p:nvGraphicFramePr>
        <p:xfrm>
          <a:off x="311700" y="163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{A9BCDD03-CE61-4ED4-98F6-52589A4B277E}</a:tableStyleId>
              </a:tblPr>
              <a:tblGrid>
                <a:gridCol w="3078725"/>
                <a:gridCol w="3172125"/>
                <a:gridCol w="2238325"/>
              </a:tblGrid>
              <a:tr h="6009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3000"/>
                        <a:t>檔案格式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Microsoft Office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LibreOffice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8375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Microsoft Office檔案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2000"/>
                        <a:t>※大部分相容</a:t>
                      </a:r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</a:tr>
              <a:tr h="2170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3000"/>
                        <a:t>開放文件格式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CN" sz="2000"/>
                        <a:t>※2007以後才有支援</a:t>
                      </a:r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24800" y="8906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025" y="44515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0025" y="2363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2363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44515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487" y="2819399"/>
            <a:ext cx="1811406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870" y="4729420"/>
            <a:ext cx="3020425" cy="12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81871" l="0" r="49336" t="0"/>
          <a:stretch/>
        </p:blipFill>
        <p:spPr>
          <a:xfrm>
            <a:off x="311700" y="5042500"/>
            <a:ext cx="3955849" cy="113239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版本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網頁截圖</a:t>
            </a:r>
          </a:p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15" name="Shape 31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Microsoft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Office</a:t>
            </a:r>
          </a:p>
        </p:txBody>
      </p:sp>
      <p:sp>
        <p:nvSpPr>
          <p:cNvPr id="316" name="Shape 31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網頁截圖</a:t>
            </a:r>
          </a:p>
        </p:txBody>
      </p:sp>
      <p:sp>
        <p:nvSpPr>
          <p:cNvPr id="317" name="Shape 31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LibreOffice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4">
            <a:alphaModFix/>
          </a:blip>
          <a:srcRect b="81746" l="2900" r="54248" t="3015"/>
          <a:stretch/>
        </p:blipFill>
        <p:spPr>
          <a:xfrm>
            <a:off x="4678876" y="2568800"/>
            <a:ext cx="3918500" cy="10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5">
            <a:alphaModFix/>
          </a:blip>
          <a:srcRect b="76937" l="0" r="43197" t="0"/>
          <a:stretch/>
        </p:blipFill>
        <p:spPr>
          <a:xfrm>
            <a:off x="4678875" y="3736574"/>
            <a:ext cx="3918499" cy="11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6">
            <a:alphaModFix/>
          </a:blip>
          <a:srcRect b="74432" l="0" r="20691" t="0"/>
          <a:stretch/>
        </p:blipFill>
        <p:spPr>
          <a:xfrm>
            <a:off x="4678875" y="4996525"/>
            <a:ext cx="3918499" cy="1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5710200" y="5820500"/>
            <a:ext cx="2244300" cy="654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</a:rPr>
              <a:t>邏輯相同</a:t>
            </a:r>
          </a:p>
        </p:txBody>
      </p:sp>
      <p:sp>
        <p:nvSpPr>
          <p:cNvPr id="322" name="Shape 322"/>
          <p:cNvSpPr/>
          <p:nvPr/>
        </p:nvSpPr>
        <p:spPr>
          <a:xfrm>
            <a:off x="7940100" y="2332850"/>
            <a:ext cx="892200" cy="819600"/>
          </a:xfrm>
          <a:prstGeom prst="wedgeEllipseCallout">
            <a:avLst>
              <a:gd fmla="val -60090" name="adj1"/>
              <a:gd fmla="val 621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id="323" name="Shape 323"/>
          <p:cNvSpPr/>
          <p:nvPr/>
        </p:nvSpPr>
        <p:spPr>
          <a:xfrm>
            <a:off x="7940100" y="3664687"/>
            <a:ext cx="892200" cy="819600"/>
          </a:xfrm>
          <a:prstGeom prst="wedgeEllipseCallout">
            <a:avLst>
              <a:gd fmla="val -60090" name="adj1"/>
              <a:gd fmla="val 621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</a:p>
        </p:txBody>
      </p:sp>
      <p:sp>
        <p:nvSpPr>
          <p:cNvPr id="324" name="Shape 324"/>
          <p:cNvSpPr/>
          <p:nvPr/>
        </p:nvSpPr>
        <p:spPr>
          <a:xfrm>
            <a:off x="7940100" y="4683962"/>
            <a:ext cx="892200" cy="819600"/>
          </a:xfrm>
          <a:prstGeom prst="wedgeEllipseCallout">
            <a:avLst>
              <a:gd fmla="val -60090" name="adj1"/>
              <a:gd fmla="val 621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</a:p>
        </p:txBody>
      </p:sp>
      <p:pic>
        <p:nvPicPr>
          <p:cNvPr id="325" name="Shape 325"/>
          <p:cNvPicPr preferRelativeResize="0"/>
          <p:nvPr/>
        </p:nvPicPr>
        <p:blipFill rotWithShape="1">
          <a:blip r:embed="rId7">
            <a:alphaModFix/>
          </a:blip>
          <a:srcRect b="73117" l="0" r="22088" t="0"/>
          <a:stretch/>
        </p:blipFill>
        <p:spPr>
          <a:xfrm>
            <a:off x="311700" y="2568800"/>
            <a:ext cx="3999900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8">
            <a:alphaModFix/>
          </a:blip>
          <a:srcRect b="77126" l="0" r="40330" t="0"/>
          <a:stretch/>
        </p:blipFill>
        <p:spPr>
          <a:xfrm>
            <a:off x="311700" y="3805649"/>
            <a:ext cx="3955849" cy="10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1167475" y="5785450"/>
            <a:ext cx="2244300" cy="654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</a:rPr>
              <a:t>差別很大</a:t>
            </a:r>
          </a:p>
        </p:txBody>
      </p:sp>
      <p:sp>
        <p:nvSpPr>
          <p:cNvPr id="328" name="Shape 328"/>
          <p:cNvSpPr/>
          <p:nvPr/>
        </p:nvSpPr>
        <p:spPr>
          <a:xfrm>
            <a:off x="2836400" y="2332850"/>
            <a:ext cx="1431000" cy="819600"/>
          </a:xfrm>
          <a:prstGeom prst="wedgeRoundRectCallout">
            <a:avLst>
              <a:gd fmla="val -77082" name="adj1"/>
              <a:gd fmla="val 3042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XP</a:t>
            </a:r>
          </a:p>
        </p:txBody>
      </p:sp>
      <p:sp>
        <p:nvSpPr>
          <p:cNvPr id="329" name="Shape 329"/>
          <p:cNvSpPr/>
          <p:nvPr/>
        </p:nvSpPr>
        <p:spPr>
          <a:xfrm>
            <a:off x="2836525" y="3664700"/>
            <a:ext cx="1431000" cy="819600"/>
          </a:xfrm>
          <a:prstGeom prst="wedgeRoundRectCallout">
            <a:avLst>
              <a:gd fmla="val -78844" name="adj1"/>
              <a:gd fmla="val 379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2007</a:t>
            </a:r>
          </a:p>
        </p:txBody>
      </p:sp>
      <p:sp>
        <p:nvSpPr>
          <p:cNvPr id="330" name="Shape 330"/>
          <p:cNvSpPr/>
          <p:nvPr/>
        </p:nvSpPr>
        <p:spPr>
          <a:xfrm>
            <a:off x="2836525" y="4683975"/>
            <a:ext cx="1431000" cy="819600"/>
          </a:xfrm>
          <a:prstGeom prst="wedgeRoundRectCallout">
            <a:avLst>
              <a:gd fmla="val -75317" name="adj1"/>
              <a:gd fmla="val 356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2016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376100" y="10245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跨平臺</a:t>
            </a: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graphicFrame>
        <p:nvGraphicFramePr>
          <p:cNvPr id="338" name="Shape 338"/>
          <p:cNvGraphicFramePr/>
          <p:nvPr/>
        </p:nvGraphicFramePr>
        <p:xfrm>
          <a:off x="311700" y="163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{A9BCDD03-CE61-4ED4-98F6-52589A4B277E}</a:tableStyleId>
              </a:tblPr>
              <a:tblGrid>
                <a:gridCol w="3078725"/>
                <a:gridCol w="3172125"/>
                <a:gridCol w="2238325"/>
              </a:tblGrid>
              <a:tr h="613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3000"/>
                        <a:t>作業系統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Microsoft Office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CN" sz="3000">
                          <a:solidFill>
                            <a:srgbClr val="434343"/>
                          </a:solidFill>
                        </a:rPr>
                        <a:t>LibreOffice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1329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　　  Windows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</a:tr>
              <a:tr h="1329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   Mac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</a:tr>
              <a:tr h="1329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CN" sz="2400"/>
                        <a:t>     Linux</a:t>
                      </a: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 anchor="b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24800" y="8906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2775" y="498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300" y="23220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23220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4986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4300" y="365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525" y="365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800" y="3611162"/>
            <a:ext cx="1305825" cy="13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7">
            <a:alphaModFix/>
          </a:blip>
          <a:srcRect b="25820" l="24787" r="24993" t="24169"/>
          <a:stretch/>
        </p:blipFill>
        <p:spPr>
          <a:xfrm>
            <a:off x="374675" y="2411962"/>
            <a:ext cx="1043625" cy="10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112" y="49869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行動版本LibreOffice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74" y="1639825"/>
            <a:ext cx="6746849" cy="50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40900" y="2472325"/>
            <a:ext cx="2983500" cy="1496700"/>
          </a:xfrm>
          <a:prstGeom prst="wedgeRoundRectCallout">
            <a:avLst>
              <a:gd fmla="val 53453" name="adj1"/>
              <a:gd fmla="val 65210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老師，我們家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只有Office 2007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>
                <a:solidFill>
                  <a:srgbClr val="FF0000"/>
                </a:solidFill>
              </a:rPr>
              <a:t>沒有Office 2013</a:t>
            </a: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學的跟用的是「同一套軟體」</a:t>
            </a:r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365" name="Shape 36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Microsoft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Office</a:t>
            </a:r>
          </a:p>
        </p:txBody>
      </p:sp>
      <p:sp>
        <p:nvSpPr>
          <p:cNvPr id="366" name="Shape 36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LibreOffice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409" y="3286475"/>
            <a:ext cx="3175600" cy="26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109700" y="5437400"/>
            <a:ext cx="3079200" cy="65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不能提供盜版  </a:t>
            </a:r>
          </a:p>
        </p:txBody>
      </p:sp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50" y="51106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5340600" y="2472325"/>
            <a:ext cx="2983500" cy="1496700"/>
          </a:xfrm>
          <a:prstGeom prst="wedgeRoundRectCallout">
            <a:avLst>
              <a:gd fmla="val -60895" name="adj1"/>
              <a:gd fmla="val 69946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老師，我們家沒有LibreOffice 5</a:t>
            </a:r>
          </a:p>
        </p:txBody>
      </p:sp>
      <p:sp>
        <p:nvSpPr>
          <p:cNvPr id="372" name="Shape 372"/>
          <p:cNvSpPr/>
          <p:nvPr/>
        </p:nvSpPr>
        <p:spPr>
          <a:xfrm>
            <a:off x="4997225" y="5437400"/>
            <a:ext cx="3079200" cy="65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給你免費下載！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575" y="51551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225" y="4341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452400" y="10535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469825" y="2502900"/>
            <a:ext cx="53505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快來用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LibreOffice吧！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chemeClr val="lt1"/>
                </a:solidFill>
              </a:rPr>
              <a:t>‹#›</a:t>
            </a:fld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47" y="1712850"/>
            <a:ext cx="3803899" cy="4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如何安裝LibreOffice?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639825"/>
            <a:ext cx="6216899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CN" u="sng">
                <a:solidFill>
                  <a:schemeClr val="hlink"/>
                </a:solidFill>
                <a:hlinkClick r:id="rId3"/>
              </a:rPr>
              <a:t>LibreOffice Portable 5.1.1可攜版下載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CN" u="sng">
                <a:solidFill>
                  <a:schemeClr val="hlink"/>
                </a:solidFill>
                <a:hlinkClick r:id="rId4"/>
              </a:rPr>
              <a:t>LibreOffice Portable安裝教學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 u="sng">
                <a:solidFill>
                  <a:schemeClr val="hlink"/>
                </a:solidFill>
                <a:hlinkClick r:id="rId5"/>
              </a:rPr>
              <a:t>LibreOffice 5.1.1 桌面安裝版下載</a:t>
            </a: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90" name="Shape 3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8649" y="2669575"/>
            <a:ext cx="1427624" cy="228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從光碟安裝LibreOffice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639823"/>
            <a:ext cx="5726394" cy="44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/>
          <p:nvPr/>
        </p:nvSpPr>
        <p:spPr>
          <a:xfrm>
            <a:off x="2130625" y="3167225"/>
            <a:ext cx="1710300" cy="382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1801525" y="4038225"/>
            <a:ext cx="3698700" cy="1410000"/>
          </a:xfrm>
          <a:prstGeom prst="wedgeRoundRectCallout">
            <a:avLst>
              <a:gd fmla="val -7646" name="adj1"/>
              <a:gd fmla="val -82098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1.複製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LibreOfficePortable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資料夾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850" y="24887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6360600" y="4038225"/>
            <a:ext cx="2471700" cy="1410000"/>
          </a:xfrm>
          <a:prstGeom prst="wedgeRoundRectCallout">
            <a:avLst>
              <a:gd fmla="val -7646" name="adj1"/>
              <a:gd fmla="val -82098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2.貼上到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USB隨身碟</a:t>
            </a:r>
          </a:p>
        </p:txBody>
      </p:sp>
      <p:sp>
        <p:nvSpPr>
          <p:cNvPr id="403" name="Shape 403"/>
          <p:cNvSpPr/>
          <p:nvPr/>
        </p:nvSpPr>
        <p:spPr>
          <a:xfrm>
            <a:off x="4664850" y="2802500"/>
            <a:ext cx="2132100" cy="9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從光碟開啟LibreOffice</a:t>
            </a:r>
            <a:r>
              <a:rPr b="0" lang="zh-CN"/>
              <a:t> (1/2)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3510425"/>
            <a:ext cx="2221200" cy="20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000">
                <a:latin typeface="Arial"/>
                <a:ea typeface="Arial"/>
                <a:cs typeface="Arial"/>
                <a:sym typeface="Arial"/>
              </a:rPr>
              <a:t>LibreOffice 5.1.1</a:t>
            </a: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20571" t="19775"/>
          <a:stretch/>
        </p:blipFill>
        <p:spPr>
          <a:xfrm>
            <a:off x="2878150" y="2568800"/>
            <a:ext cx="4729175" cy="37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>
            <p:ph idx="3" type="subTitle"/>
          </p:nvPr>
        </p:nvSpPr>
        <p:spPr>
          <a:xfrm>
            <a:off x="311700" y="1495525"/>
            <a:ext cx="2566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1.放入光碟</a:t>
            </a:r>
          </a:p>
        </p:txBody>
      </p:sp>
      <p:sp>
        <p:nvSpPr>
          <p:cNvPr id="413" name="Shape 413"/>
          <p:cNvSpPr txBox="1"/>
          <p:nvPr>
            <p:ph idx="4" type="subTitle"/>
          </p:nvPr>
        </p:nvSpPr>
        <p:spPr>
          <a:xfrm>
            <a:off x="2878150" y="1495525"/>
            <a:ext cx="59541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3.開啟LibreOfficeCalcPortable.exe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75" y="23870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/>
          <p:nvPr/>
        </p:nvSpPr>
        <p:spPr>
          <a:xfrm>
            <a:off x="4976525" y="3819950"/>
            <a:ext cx="1710300" cy="382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3225375" y="3722200"/>
            <a:ext cx="1054800" cy="3177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2707025" y="4409550"/>
            <a:ext cx="2269500" cy="721800"/>
          </a:xfrm>
          <a:prstGeom prst="wedgeRoundRectCallout">
            <a:avLst>
              <a:gd fmla="val -5268" name="adj1"/>
              <a:gd fmla="val -84293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選擇光碟機</a:t>
            </a:r>
          </a:p>
        </p:txBody>
      </p:sp>
      <p:sp>
        <p:nvSpPr>
          <p:cNvPr id="418" name="Shape 418"/>
          <p:cNvSpPr txBox="1"/>
          <p:nvPr>
            <p:ph idx="3" type="subTitle"/>
          </p:nvPr>
        </p:nvSpPr>
        <p:spPr>
          <a:xfrm>
            <a:off x="311700" y="4202450"/>
            <a:ext cx="2566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2. 開啟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我的電腦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00" y="4989449"/>
            <a:ext cx="1336600" cy="13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LibreOffice是什麼？</a:t>
            </a: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從光碟開啟LibreOffice</a:t>
            </a:r>
            <a:r>
              <a:rPr b="0" lang="zh-CN"/>
              <a:t> (2/2)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427" name="Shape 42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3" type="subTitle"/>
          </p:nvPr>
        </p:nvSpPr>
        <p:spPr>
          <a:xfrm>
            <a:off x="311700" y="1495525"/>
            <a:ext cx="85206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4.等待開啟Calc </a:t>
            </a:r>
            <a:r>
              <a:rPr b="0" lang="zh-CN">
                <a:latin typeface="Arial"/>
                <a:ea typeface="Arial"/>
                <a:cs typeface="Arial"/>
                <a:sym typeface="Arial"/>
              </a:rPr>
              <a:t>(大約4分鐘)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7" y="2568801"/>
            <a:ext cx="7086233" cy="35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操作介面</a:t>
            </a: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436" name="Shape 436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25" y="1656145"/>
            <a:ext cx="4940724" cy="443567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操作介面</a:t>
            </a:r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444" name="Shape 444"/>
          <p:cNvSpPr/>
          <p:nvPr/>
        </p:nvSpPr>
        <p:spPr>
          <a:xfrm>
            <a:off x="311700" y="1645350"/>
            <a:ext cx="4570800" cy="12621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5856100" y="1734150"/>
            <a:ext cx="2739300" cy="810300"/>
          </a:xfrm>
          <a:prstGeom prst="wedgeRoundRectCallout">
            <a:avLst>
              <a:gd fmla="val -85439" name="adj1"/>
              <a:gd fmla="val 165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600"/>
              <a:t>1. 選單與工具列</a:t>
            </a:r>
          </a:p>
        </p:txBody>
      </p:sp>
      <p:sp>
        <p:nvSpPr>
          <p:cNvPr id="446" name="Shape 446"/>
          <p:cNvSpPr/>
          <p:nvPr/>
        </p:nvSpPr>
        <p:spPr>
          <a:xfrm>
            <a:off x="311700" y="2907375"/>
            <a:ext cx="4486200" cy="2950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4882450" y="2633250"/>
            <a:ext cx="388200" cy="3120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856100" y="4485800"/>
            <a:ext cx="2739300" cy="810300"/>
          </a:xfrm>
          <a:prstGeom prst="wedgeRoundRectCallout">
            <a:avLst>
              <a:gd fmla="val -93172" name="adj1"/>
              <a:gd fmla="val 1008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3. 工作表</a:t>
            </a:r>
          </a:p>
        </p:txBody>
      </p:sp>
      <p:sp>
        <p:nvSpPr>
          <p:cNvPr id="449" name="Shape 449"/>
          <p:cNvSpPr/>
          <p:nvPr/>
        </p:nvSpPr>
        <p:spPr>
          <a:xfrm>
            <a:off x="5856100" y="3023850"/>
            <a:ext cx="2739300" cy="810300"/>
          </a:xfrm>
          <a:prstGeom prst="wedgeRoundRectCallout">
            <a:avLst>
              <a:gd fmla="val -67515" name="adj1"/>
              <a:gd fmla="val 521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2. 側邊欄</a:t>
            </a:r>
          </a:p>
        </p:txBody>
      </p:sp>
      <p:sp>
        <p:nvSpPr>
          <p:cNvPr id="450" name="Shape 450"/>
          <p:cNvSpPr/>
          <p:nvPr/>
        </p:nvSpPr>
        <p:spPr>
          <a:xfrm>
            <a:off x="320800" y="5857825"/>
            <a:ext cx="4940700" cy="2340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856100" y="5462925"/>
            <a:ext cx="2739300" cy="810300"/>
          </a:xfrm>
          <a:prstGeom prst="wedgeRoundRectCallout">
            <a:avLst>
              <a:gd fmla="val -67515" name="adj1"/>
              <a:gd fmla="val 521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000"/>
              <a:t>4. 狀態列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461675" y="185543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4802200" y="270273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4140225" y="448578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4563875" y="5582912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CN"/>
              <a:t>選單與工具列</a:t>
            </a:r>
          </a:p>
        </p:txBody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311700" y="3838604"/>
            <a:ext cx="8520600" cy="225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b="1" lang="zh-CN">
                <a:solidFill>
                  <a:srgbClr val="274E13"/>
                </a:solidFill>
              </a:rPr>
              <a:t>選單</a:t>
            </a:r>
            <a:r>
              <a:rPr lang="zh-CN"/>
              <a:t>:檔案,編輯,檢視,插入,格式,工作表...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b="1" lang="zh-CN">
                <a:solidFill>
                  <a:srgbClr val="274E13"/>
                </a:solidFill>
              </a:rPr>
              <a:t>標準工具列</a:t>
            </a:r>
            <a:r>
              <a:rPr lang="zh-CN"/>
              <a:t>:檔案開啟/儲存,複製/貼上,大多功能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b="1" lang="zh-CN">
                <a:solidFill>
                  <a:srgbClr val="274E13"/>
                </a:solidFill>
              </a:rPr>
              <a:t>格式化工具列</a:t>
            </a:r>
            <a:r>
              <a:rPr lang="zh-CN"/>
              <a:t>:字型/顏色/大小,資料格式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  <a:buAutoNum type="alphaLcPeriod"/>
            </a:pPr>
            <a:r>
              <a:rPr b="1" lang="zh-CN">
                <a:solidFill>
                  <a:srgbClr val="274E13"/>
                </a:solidFill>
              </a:rPr>
              <a:t>公式列</a:t>
            </a:r>
            <a:r>
              <a:rPr lang="zh-CN"/>
              <a:t>:儲存格名稱,公式,輸入行</a:t>
            </a:r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 b="71862" l="0" r="0" t="0"/>
          <a:stretch/>
        </p:blipFill>
        <p:spPr>
          <a:xfrm>
            <a:off x="504075" y="1639827"/>
            <a:ext cx="8520599" cy="215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0" y="186743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0" y="2397012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0" y="285038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0" y="334448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1a. 選單</a:t>
            </a:r>
          </a:p>
        </p:txBody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311700" y="2181573"/>
            <a:ext cx="3999900" cy="391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檔案</a:t>
            </a:r>
            <a:r>
              <a:rPr lang="zh-CN"/>
              <a:t>:控制整份試算表的指令.新增/開啟/儲存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編輯</a:t>
            </a:r>
            <a:r>
              <a:rPr lang="zh-CN"/>
              <a:t>:修改資料的指令.復原/剪下/貼上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檢視</a:t>
            </a:r>
            <a:r>
              <a:rPr lang="zh-CN"/>
              <a:t>:修改程式外觀.工具列/縮放</a:t>
            </a:r>
          </a:p>
          <a:p>
            <a:pPr indent="-228600" lvl="0" marL="45720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插入</a:t>
            </a:r>
            <a:r>
              <a:rPr lang="zh-CN"/>
              <a:t>:新增影像/圖表/形狀/樞紐分析表/頁首與頁尾</a:t>
            </a:r>
          </a:p>
        </p:txBody>
      </p:sp>
      <p:sp>
        <p:nvSpPr>
          <p:cNvPr id="474" name="Shape 474"/>
          <p:cNvSpPr txBox="1"/>
          <p:nvPr>
            <p:ph idx="2" type="body"/>
          </p:nvPr>
        </p:nvSpPr>
        <p:spPr>
          <a:xfrm>
            <a:off x="4832400" y="2181573"/>
            <a:ext cx="3999900" cy="391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格式</a:t>
            </a:r>
            <a:r>
              <a:rPr lang="zh-CN"/>
              <a:t>:修改試算表外觀.寬度/高度/列印範圍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工作表</a:t>
            </a:r>
            <a:r>
              <a:rPr lang="zh-CN"/>
              <a:t>:欄/列/儲存格的插入與刪除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資料</a:t>
            </a:r>
            <a:r>
              <a:rPr lang="zh-CN"/>
              <a:t>:排序/篩選/範圍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工具</a:t>
            </a:r>
            <a:r>
              <a:rPr lang="zh-CN"/>
              <a:t>:搜尋/巨集/選項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視窗</a:t>
            </a:r>
            <a:r>
              <a:rPr lang="zh-CN"/>
              <a:t>:切換已開啟試算表</a:t>
            </a:r>
          </a:p>
          <a:p>
            <a:pPr indent="-228600" lvl="0" marL="457200">
              <a:spcBef>
                <a:spcPts val="0"/>
              </a:spcBef>
            </a:pPr>
            <a:r>
              <a:rPr b="1" lang="zh-CN">
                <a:solidFill>
                  <a:srgbClr val="274E13"/>
                </a:solidFill>
              </a:rPr>
              <a:t>說明</a:t>
            </a:r>
            <a:r>
              <a:rPr lang="zh-CN"/>
              <a:t>:說明與檢查更新</a:t>
            </a: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90335" l="0" r="0" t="0"/>
          <a:stretch/>
        </p:blipFill>
        <p:spPr>
          <a:xfrm>
            <a:off x="329925" y="1385826"/>
            <a:ext cx="8520599" cy="7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 側邊欄</a:t>
            </a: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83" name="Shape 483"/>
          <p:cNvPicPr preferRelativeResize="0"/>
          <p:nvPr/>
        </p:nvPicPr>
        <p:blipFill rotWithShape="1">
          <a:blip r:embed="rId3">
            <a:alphaModFix/>
          </a:blip>
          <a:srcRect b="40361" l="93069" r="0" t="22849"/>
          <a:stretch/>
        </p:blipFill>
        <p:spPr>
          <a:xfrm>
            <a:off x="816462" y="1639975"/>
            <a:ext cx="934181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750637" y="1721762"/>
            <a:ext cx="4232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側邊欄設定值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1750637" y="2511175"/>
            <a:ext cx="4232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屬性</a:t>
            </a:r>
            <a:r>
              <a:rPr lang="zh-CN" sz="3600"/>
              <a:t>:格式化與外觀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750649" y="3234325"/>
            <a:ext cx="7393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樣式與格式</a:t>
            </a:r>
            <a:r>
              <a:rPr lang="zh-CN" sz="3600"/>
              <a:t>:此檔案使用的樣式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1750637" y="3957475"/>
            <a:ext cx="4232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畫廊</a:t>
            </a:r>
            <a:r>
              <a:rPr lang="zh-CN" sz="3600"/>
              <a:t>:提供多種圖案</a:t>
            </a:r>
          </a:p>
        </p:txBody>
      </p:sp>
      <p:sp>
        <p:nvSpPr>
          <p:cNvPr id="488" name="Shape 488"/>
          <p:cNvSpPr txBox="1"/>
          <p:nvPr/>
        </p:nvSpPr>
        <p:spPr>
          <a:xfrm>
            <a:off x="1750637" y="4603850"/>
            <a:ext cx="5425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助手</a:t>
            </a:r>
            <a:r>
              <a:rPr lang="zh-CN" sz="3600"/>
              <a:t>:試算表資料大綱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1750637" y="5327000"/>
            <a:ext cx="65769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274E13"/>
                </a:solidFill>
              </a:rPr>
              <a:t>函式</a:t>
            </a:r>
            <a:r>
              <a:rPr lang="zh-CN" sz="3600"/>
              <a:t>:計算資料用.</a:t>
            </a:r>
            <a:br>
              <a:rPr lang="zh-CN" sz="3600"/>
            </a:br>
            <a:r>
              <a:rPr lang="zh-CN" sz="3600"/>
              <a:t>包括加總,平均,最大值,最小值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 工作表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4570" l="0" r="7774" t="26898"/>
          <a:stretch/>
        </p:blipFill>
        <p:spPr>
          <a:xfrm>
            <a:off x="1606075" y="1639824"/>
            <a:ext cx="6673481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x="1540000" y="965350"/>
            <a:ext cx="1624500" cy="618000"/>
          </a:xfrm>
          <a:prstGeom prst="wedgeRoundRectCallout">
            <a:avLst>
              <a:gd fmla="val -4334" name="adj1"/>
              <a:gd fmla="val 6978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欄標</a:t>
            </a:r>
          </a:p>
        </p:txBody>
      </p:sp>
      <p:sp>
        <p:nvSpPr>
          <p:cNvPr id="499" name="Shape 499"/>
          <p:cNvSpPr/>
          <p:nvPr/>
        </p:nvSpPr>
        <p:spPr>
          <a:xfrm>
            <a:off x="311700" y="2978175"/>
            <a:ext cx="1230300" cy="618000"/>
          </a:xfrm>
          <a:prstGeom prst="wedgeRoundRectCallout">
            <a:avLst>
              <a:gd fmla="val 63810" name="adj1"/>
              <a:gd fmla="val -6921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列號</a:t>
            </a:r>
          </a:p>
        </p:txBody>
      </p:sp>
      <p:sp>
        <p:nvSpPr>
          <p:cNvPr id="500" name="Shape 500"/>
          <p:cNvSpPr/>
          <p:nvPr/>
        </p:nvSpPr>
        <p:spPr>
          <a:xfrm>
            <a:off x="3164500" y="2438675"/>
            <a:ext cx="1940100" cy="939000"/>
          </a:xfrm>
          <a:prstGeom prst="wedgeRoundRectCallout">
            <a:avLst>
              <a:gd fmla="val -69201" name="adj1"/>
              <a:gd fmla="val -82064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選取範圍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儲存格</a:t>
            </a:r>
          </a:p>
        </p:txBody>
      </p:sp>
      <p:sp>
        <p:nvSpPr>
          <p:cNvPr id="501" name="Shape 501"/>
          <p:cNvSpPr/>
          <p:nvPr/>
        </p:nvSpPr>
        <p:spPr>
          <a:xfrm>
            <a:off x="3360625" y="4928725"/>
            <a:ext cx="2553300" cy="618000"/>
          </a:xfrm>
          <a:prstGeom prst="wedgeRoundRectCallout">
            <a:avLst>
              <a:gd fmla="val -46712" name="adj1"/>
              <a:gd fmla="val 113770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工作表頁籤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4.狀態列</a:t>
            </a: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90578"/>
          <a:stretch/>
        </p:blipFill>
        <p:spPr>
          <a:xfrm>
            <a:off x="329925" y="2915104"/>
            <a:ext cx="8520599" cy="72069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3963875" y="3888950"/>
            <a:ext cx="2097600" cy="927600"/>
          </a:xfrm>
          <a:prstGeom prst="wedgeRoundRectCallout">
            <a:avLst>
              <a:gd fmla="val 39251" name="adj1"/>
              <a:gd fmla="val -9043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選取範圍的合計數字</a:t>
            </a:r>
          </a:p>
        </p:txBody>
      </p:sp>
      <p:sp>
        <p:nvSpPr>
          <p:cNvPr id="511" name="Shape 511"/>
          <p:cNvSpPr/>
          <p:nvPr/>
        </p:nvSpPr>
        <p:spPr>
          <a:xfrm>
            <a:off x="6697000" y="3888950"/>
            <a:ext cx="1977000" cy="927600"/>
          </a:xfrm>
          <a:prstGeom prst="wedgeRoundRectCallout">
            <a:avLst>
              <a:gd fmla="val -9977" name="adj1"/>
              <a:gd fmla="val -8945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放大/縮小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2819225" y="3914075"/>
            <a:ext cx="1761000" cy="5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/>
              <a:t>工作表...</a:t>
            </a:r>
          </a:p>
        </p:txBody>
      </p:sp>
      <p:sp>
        <p:nvSpPr>
          <p:cNvPr id="517" name="Shape 51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試算表檔案的組成</a:t>
            </a:r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00" y="25109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11700" y="4421400"/>
            <a:ext cx="21471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800"/>
              <a:t>試算表檔案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800"/>
              <a:t>ods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521" name="Shape 521"/>
          <p:cNvSpPr/>
          <p:nvPr/>
        </p:nvSpPr>
        <p:spPr>
          <a:xfrm>
            <a:off x="2968525" y="3419675"/>
            <a:ext cx="1535400" cy="5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sz="2400"/>
              <a:t>工作表3</a:t>
            </a:r>
          </a:p>
        </p:txBody>
      </p:sp>
      <p:pic>
        <p:nvPicPr>
          <p:cNvPr id="522" name="Shape 522"/>
          <p:cNvPicPr preferRelativeResize="0"/>
          <p:nvPr/>
        </p:nvPicPr>
        <p:blipFill rotWithShape="1">
          <a:blip r:embed="rId4">
            <a:alphaModFix/>
          </a:blip>
          <a:srcRect b="25899" l="0" r="36167" t="26899"/>
          <a:stretch/>
        </p:blipFill>
        <p:spPr>
          <a:xfrm>
            <a:off x="4287525" y="3092274"/>
            <a:ext cx="3768249" cy="2501549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3" name="Shape 523"/>
          <p:cNvSpPr/>
          <p:nvPr/>
        </p:nvSpPr>
        <p:spPr>
          <a:xfrm>
            <a:off x="3196775" y="2916475"/>
            <a:ext cx="1535400" cy="5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/>
              <a:t>工作表2</a:t>
            </a: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4">
            <a:alphaModFix/>
          </a:blip>
          <a:srcRect b="25899" l="0" r="36167" t="26899"/>
          <a:stretch/>
        </p:blipFill>
        <p:spPr>
          <a:xfrm>
            <a:off x="4515775" y="2589074"/>
            <a:ext cx="3768249" cy="2501549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5" name="Shape 525"/>
          <p:cNvSpPr/>
          <p:nvPr/>
        </p:nvSpPr>
        <p:spPr>
          <a:xfrm>
            <a:off x="3508050" y="2397175"/>
            <a:ext cx="1535400" cy="57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2400"/>
              <a:t>工作表1</a:t>
            </a:r>
          </a:p>
        </p:txBody>
      </p:sp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 b="25899" l="0" r="36167" t="26899"/>
          <a:stretch/>
        </p:blipFill>
        <p:spPr>
          <a:xfrm>
            <a:off x="4827050" y="2069774"/>
            <a:ext cx="3768249" cy="2501549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27" name="Shape 527"/>
          <p:cNvSpPr/>
          <p:nvPr/>
        </p:nvSpPr>
        <p:spPr>
          <a:xfrm>
            <a:off x="2458925" y="2257650"/>
            <a:ext cx="284100" cy="333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試算表檔案的組成</a:t>
            </a:r>
          </a:p>
        </p:txBody>
      </p:sp>
      <p:sp>
        <p:nvSpPr>
          <p:cNvPr id="533" name="Shape 53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34" name="Shape 534"/>
          <p:cNvPicPr preferRelativeResize="0"/>
          <p:nvPr/>
        </p:nvPicPr>
        <p:blipFill rotWithShape="1">
          <a:blip r:embed="rId3">
            <a:alphaModFix/>
          </a:blip>
          <a:srcRect b="43320" l="0" r="53568" t="26901"/>
          <a:stretch/>
        </p:blipFill>
        <p:spPr>
          <a:xfrm>
            <a:off x="2811183" y="3188603"/>
            <a:ext cx="4888441" cy="2814471"/>
          </a:xfrm>
          <a:prstGeom prst="rect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35" name="Shape 535"/>
          <p:cNvSpPr/>
          <p:nvPr/>
        </p:nvSpPr>
        <p:spPr>
          <a:xfrm>
            <a:off x="3197090" y="1940625"/>
            <a:ext cx="2559000" cy="1102200"/>
          </a:xfrm>
          <a:prstGeom prst="wedgeRoundRectCallout">
            <a:avLst>
              <a:gd fmla="val -4334" name="adj1"/>
              <a:gd fmla="val 6978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800">
                <a:solidFill>
                  <a:srgbClr val="274E13"/>
                </a:solidFill>
              </a:rPr>
              <a:t>欄</a:t>
            </a:r>
            <a:r>
              <a:rPr lang="zh-CN" sz="4800"/>
              <a:t> (A)</a:t>
            </a:r>
          </a:p>
        </p:txBody>
      </p:sp>
      <p:sp>
        <p:nvSpPr>
          <p:cNvPr id="536" name="Shape 536"/>
          <p:cNvSpPr/>
          <p:nvPr/>
        </p:nvSpPr>
        <p:spPr>
          <a:xfrm>
            <a:off x="734575" y="2436400"/>
            <a:ext cx="1765800" cy="1102200"/>
          </a:xfrm>
          <a:prstGeom prst="wedgeRoundRectCallout">
            <a:avLst>
              <a:gd fmla="val 78088" name="adj1"/>
              <a:gd fmla="val 68955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800">
                <a:solidFill>
                  <a:srgbClr val="274E13"/>
                </a:solidFill>
              </a:rPr>
              <a:t>列</a:t>
            </a:r>
            <a:r>
              <a:rPr lang="zh-CN" sz="4800"/>
              <a:t>(1)</a:t>
            </a:r>
          </a:p>
        </p:txBody>
      </p:sp>
      <p:sp>
        <p:nvSpPr>
          <p:cNvPr id="537" name="Shape 537"/>
          <p:cNvSpPr/>
          <p:nvPr/>
        </p:nvSpPr>
        <p:spPr>
          <a:xfrm>
            <a:off x="5038422" y="4493875"/>
            <a:ext cx="3373800" cy="1102200"/>
          </a:xfrm>
          <a:prstGeom prst="wedgeRoundRectCallout">
            <a:avLst>
              <a:gd fmla="val -66244" name="adj1"/>
              <a:gd fmla="val -108302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4800">
                <a:solidFill>
                  <a:srgbClr val="274E13"/>
                </a:solidFill>
              </a:rPr>
              <a:t>儲存格</a:t>
            </a:r>
            <a:r>
              <a:rPr lang="zh-CN" sz="4800"/>
              <a:t>(A1)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LibreOffice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6398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zh-CN"/>
              <a:t>LibreOffice是由The Document Foundation開發的自由及開放原始碼的辦公室套件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zh-CN"/>
              <a:t>該計劃的目標是成為一個具開放文件格式(ODF)支援、獨立於任何廠商之外、真正不受私有版權制約的辦公室套件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LibreOffice是一個混合詞：</a:t>
            </a:r>
          </a:p>
          <a:p>
            <a:pPr lvl="0" rtl="0" algn="ctr">
              <a:spcBef>
                <a:spcPts val="1000"/>
              </a:spcBef>
              <a:buNone/>
            </a:pPr>
            <a:r>
              <a:rPr lang="zh-CN"/>
              <a:t>+</a:t>
            </a: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193" name="Shape 193"/>
          <p:cNvSpPr txBox="1"/>
          <p:nvPr/>
        </p:nvSpPr>
        <p:spPr>
          <a:xfrm>
            <a:off x="2952225" y="5202050"/>
            <a:ext cx="1550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006600"/>
                </a:solidFill>
              </a:rPr>
              <a:t>Libre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006600"/>
                </a:solidFill>
              </a:rPr>
              <a:t>自由的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809775" y="5202050"/>
            <a:ext cx="15507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3600">
                <a:solidFill>
                  <a:srgbClr val="006600"/>
                </a:solidFill>
              </a:rPr>
              <a:t>Office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006600"/>
                </a:solidFill>
              </a:rPr>
              <a:t>辦公室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試算表檔案的組成</a:t>
            </a: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44" name="Shape 544"/>
          <p:cNvSpPr/>
          <p:nvPr/>
        </p:nvSpPr>
        <p:spPr>
          <a:xfrm>
            <a:off x="985650" y="5453200"/>
            <a:ext cx="7470000" cy="6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400"/>
              <a:t>試算表檔案 ods</a:t>
            </a:r>
          </a:p>
        </p:txBody>
      </p:sp>
      <p:sp>
        <p:nvSpPr>
          <p:cNvPr id="545" name="Shape 545"/>
          <p:cNvSpPr/>
          <p:nvPr/>
        </p:nvSpPr>
        <p:spPr>
          <a:xfrm>
            <a:off x="1836275" y="4581675"/>
            <a:ext cx="5768700" cy="6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工作表</a:t>
            </a:r>
          </a:p>
        </p:txBody>
      </p:sp>
      <p:sp>
        <p:nvSpPr>
          <p:cNvPr id="546" name="Shape 546"/>
          <p:cNvSpPr/>
          <p:nvPr/>
        </p:nvSpPr>
        <p:spPr>
          <a:xfrm>
            <a:off x="2521050" y="3710150"/>
            <a:ext cx="4399200" cy="6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欄</a:t>
            </a:r>
          </a:p>
        </p:txBody>
      </p:sp>
      <p:sp>
        <p:nvSpPr>
          <p:cNvPr id="547" name="Shape 547"/>
          <p:cNvSpPr/>
          <p:nvPr/>
        </p:nvSpPr>
        <p:spPr>
          <a:xfrm>
            <a:off x="3226550" y="2838625"/>
            <a:ext cx="2988300" cy="6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列</a:t>
            </a:r>
          </a:p>
        </p:txBody>
      </p:sp>
      <p:sp>
        <p:nvSpPr>
          <p:cNvPr id="548" name="Shape 548"/>
          <p:cNvSpPr/>
          <p:nvPr/>
        </p:nvSpPr>
        <p:spPr>
          <a:xfrm>
            <a:off x="3818050" y="1967100"/>
            <a:ext cx="1805400" cy="60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儲存格</a:t>
            </a:r>
          </a:p>
        </p:txBody>
      </p:sp>
      <p:cxnSp>
        <p:nvCxnSpPr>
          <p:cNvPr id="549" name="Shape 549"/>
          <p:cNvCxnSpPr>
            <a:endCxn id="545" idx="2"/>
          </p:cNvCxnSpPr>
          <p:nvPr/>
        </p:nvCxnSpPr>
        <p:spPr>
          <a:xfrm rot="10800000">
            <a:off x="4720625" y="5183475"/>
            <a:ext cx="0" cy="2697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0" name="Shape 550"/>
          <p:cNvCxnSpPr>
            <a:endCxn id="551" idx="2"/>
          </p:cNvCxnSpPr>
          <p:nvPr/>
        </p:nvCxnSpPr>
        <p:spPr>
          <a:xfrm rot="10800000">
            <a:off x="4720625" y="4311962"/>
            <a:ext cx="0" cy="2697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2" name="Shape 552"/>
          <p:cNvCxnSpPr>
            <a:endCxn id="553" idx="2"/>
          </p:cNvCxnSpPr>
          <p:nvPr/>
        </p:nvCxnSpPr>
        <p:spPr>
          <a:xfrm rot="10800000">
            <a:off x="4720625" y="3440425"/>
            <a:ext cx="0" cy="2697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4" name="Shape 554"/>
          <p:cNvCxnSpPr>
            <a:endCxn id="555" idx="2"/>
          </p:cNvCxnSpPr>
          <p:nvPr/>
        </p:nvCxnSpPr>
        <p:spPr>
          <a:xfrm rot="10800000">
            <a:off x="4720625" y="2568875"/>
            <a:ext cx="0" cy="26970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基本操作</a:t>
            </a:r>
          </a:p>
        </p:txBody>
      </p:sp>
      <p:sp>
        <p:nvSpPr>
          <p:cNvPr id="561" name="Shape 56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62" name="Shape 562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開啟檔案</a:t>
            </a: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986" y="1639823"/>
            <a:ext cx="5352032" cy="44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2873925" y="2548150"/>
            <a:ext cx="798900" cy="684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選取</a:t>
            </a:r>
          </a:p>
        </p:txBody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78" name="Shape 578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3" type="subTitle"/>
          </p:nvPr>
        </p:nvSpPr>
        <p:spPr>
          <a:xfrm>
            <a:off x="2407050" y="1495525"/>
            <a:ext cx="1904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選取欄</a:t>
            </a:r>
          </a:p>
        </p:txBody>
      </p:sp>
      <p:sp>
        <p:nvSpPr>
          <p:cNvPr id="580" name="Shape 58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選取列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568802"/>
            <a:ext cx="2154967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705450" y="1442650"/>
            <a:ext cx="1701600" cy="887700"/>
          </a:xfrm>
          <a:prstGeom prst="wedgeRoundRectCallout">
            <a:avLst>
              <a:gd fmla="val -21948" name="adj1"/>
              <a:gd fmla="val 9907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滑鼠左鍵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點</a:t>
            </a:r>
            <a:r>
              <a:rPr lang="zh-CN" sz="2600" u="sng"/>
              <a:t>欄標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3897451"/>
            <a:ext cx="3999900" cy="129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/>
          <p:nvPr/>
        </p:nvSpPr>
        <p:spPr>
          <a:xfrm>
            <a:off x="2798737" y="3886550"/>
            <a:ext cx="1701600" cy="887700"/>
          </a:xfrm>
          <a:prstGeom prst="wedgeRoundRectCallout">
            <a:avLst>
              <a:gd fmla="val 71106" name="adj1"/>
              <a:gd fmla="val 7288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滑鼠左鍵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點</a:t>
            </a:r>
            <a:r>
              <a:rPr lang="zh-CN" sz="2600" u="sng"/>
              <a:t>列號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Shape 589"/>
          <p:cNvPicPr preferRelativeResize="0"/>
          <p:nvPr/>
        </p:nvPicPr>
        <p:blipFill rotWithShape="1">
          <a:blip r:embed="rId3">
            <a:alphaModFix/>
          </a:blip>
          <a:srcRect b="35822" l="0" r="75867" t="26902"/>
          <a:stretch/>
        </p:blipFill>
        <p:spPr>
          <a:xfrm>
            <a:off x="311700" y="2568799"/>
            <a:ext cx="2540700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選取</a:t>
            </a:r>
          </a:p>
        </p:txBody>
      </p:sp>
      <p:sp>
        <p:nvSpPr>
          <p:cNvPr id="591" name="Shape 59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592" name="Shape 592"/>
          <p:cNvSpPr txBox="1"/>
          <p:nvPr>
            <p:ph idx="2" type="body"/>
          </p:nvPr>
        </p:nvSpPr>
        <p:spPr>
          <a:xfrm>
            <a:off x="3183201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 txBox="1"/>
          <p:nvPr>
            <p:ph idx="3" type="subTitle"/>
          </p:nvPr>
        </p:nvSpPr>
        <p:spPr>
          <a:xfrm>
            <a:off x="311700" y="1495525"/>
            <a:ext cx="2540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單一儲存格</a:t>
            </a:r>
          </a:p>
        </p:txBody>
      </p:sp>
      <p:sp>
        <p:nvSpPr>
          <p:cNvPr id="594" name="Shape 594"/>
          <p:cNvSpPr txBox="1"/>
          <p:nvPr>
            <p:ph idx="4" type="subTitle"/>
          </p:nvPr>
        </p:nvSpPr>
        <p:spPr>
          <a:xfrm>
            <a:off x="3183201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範圍儲存格</a:t>
            </a:r>
          </a:p>
        </p:txBody>
      </p:sp>
      <p:sp>
        <p:nvSpPr>
          <p:cNvPr id="595" name="Shape 595"/>
          <p:cNvSpPr txBox="1"/>
          <p:nvPr>
            <p:ph idx="5" type="body"/>
          </p:nvPr>
        </p:nvSpPr>
        <p:spPr>
          <a:xfrm>
            <a:off x="6054699" y="2568799"/>
            <a:ext cx="2540699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 txBox="1"/>
          <p:nvPr>
            <p:ph idx="6" type="subTitle"/>
          </p:nvPr>
        </p:nvSpPr>
        <p:spPr>
          <a:xfrm>
            <a:off x="6054699" y="1495525"/>
            <a:ext cx="2540699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個別儲存格</a:t>
            </a:r>
          </a:p>
        </p:txBody>
      </p:sp>
      <p:pic>
        <p:nvPicPr>
          <p:cNvPr id="597" name="Shape 597"/>
          <p:cNvPicPr preferRelativeResize="0"/>
          <p:nvPr/>
        </p:nvPicPr>
        <p:blipFill rotWithShape="1">
          <a:blip r:embed="rId4">
            <a:alphaModFix/>
          </a:blip>
          <a:srcRect b="4214" l="0" r="0" t="0"/>
          <a:stretch/>
        </p:blipFill>
        <p:spPr>
          <a:xfrm>
            <a:off x="3183199" y="2568799"/>
            <a:ext cx="2540699" cy="34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 rotWithShape="1">
          <a:blip r:embed="rId5">
            <a:alphaModFix/>
          </a:blip>
          <a:srcRect b="10305" l="0" r="0" t="0"/>
          <a:stretch/>
        </p:blipFill>
        <p:spPr>
          <a:xfrm>
            <a:off x="6054700" y="2568800"/>
            <a:ext cx="2540700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4098200" y="4897600"/>
            <a:ext cx="1701600" cy="887700"/>
          </a:xfrm>
          <a:prstGeom prst="wedgeRoundRectCallout">
            <a:avLst>
              <a:gd fmla="val -37196" name="adj1"/>
              <a:gd fmla="val -9727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滑鼠左鍵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拖曳</a:t>
            </a:r>
          </a:p>
        </p:txBody>
      </p:sp>
      <p:sp>
        <p:nvSpPr>
          <p:cNvPr id="600" name="Shape 600"/>
          <p:cNvSpPr/>
          <p:nvPr/>
        </p:nvSpPr>
        <p:spPr>
          <a:xfrm>
            <a:off x="7252250" y="5141950"/>
            <a:ext cx="1701600" cy="1131000"/>
          </a:xfrm>
          <a:prstGeom prst="wedgeRoundRectCallout">
            <a:avLst>
              <a:gd fmla="val -37196" name="adj1"/>
              <a:gd fmla="val -9727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按住Ctrl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滑鼠左鍵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選取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312" y="5059287"/>
            <a:ext cx="62769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5291350" y="2568800"/>
            <a:ext cx="3434100" cy="2459100"/>
          </a:xfrm>
          <a:prstGeom prst="wedgeRoundRectCallout">
            <a:avLst>
              <a:gd fmla="val 32479" name="adj1"/>
              <a:gd fmla="val 7304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插入列與欄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11" name="Shape 61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1.選取儲存格</a:t>
            </a:r>
          </a:p>
        </p:txBody>
      </p:sp>
      <p:sp>
        <p:nvSpPr>
          <p:cNvPr id="612" name="Shape 61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2.標準工具列 &gt;</a:t>
            </a:r>
          </a:p>
          <a:p>
            <a:pPr lvl="0">
              <a:spcBef>
                <a:spcPts val="0"/>
              </a:spcBef>
              <a:buNone/>
            </a:pPr>
            <a:r>
              <a:rPr lang="zh-CN">
                <a:solidFill>
                  <a:srgbClr val="980000"/>
                </a:solidFill>
              </a:rPr>
              <a:t>插入列</a:t>
            </a:r>
            <a:r>
              <a:rPr lang="zh-CN"/>
              <a:t>/</a:t>
            </a:r>
            <a:r>
              <a:rPr lang="zh-CN">
                <a:solidFill>
                  <a:srgbClr val="980000"/>
                </a:solidFill>
              </a:rPr>
              <a:t>插入欄</a:t>
            </a:r>
          </a:p>
        </p:txBody>
      </p:sp>
      <p:pic>
        <p:nvPicPr>
          <p:cNvPr id="613" name="Shape 6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68807"/>
            <a:ext cx="3999899" cy="21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/>
          <p:nvPr/>
        </p:nvSpPr>
        <p:spPr>
          <a:xfrm>
            <a:off x="1877900" y="3627175"/>
            <a:ext cx="1919400" cy="601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5048" l="86114" r="1775" t="36451"/>
          <a:stretch/>
        </p:blipFill>
        <p:spPr>
          <a:xfrm>
            <a:off x="5663400" y="3040750"/>
            <a:ext cx="2346249" cy="18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x="8009650" y="5569919"/>
            <a:ext cx="715800" cy="304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 txBox="1"/>
          <p:nvPr/>
        </p:nvSpPr>
        <p:spPr>
          <a:xfrm>
            <a:off x="5291350" y="2694784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上方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插入列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6862500" y="2694784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左方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插入欄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162" y="5217437"/>
            <a:ext cx="70961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5291350" y="2568800"/>
            <a:ext cx="3434100" cy="2262000"/>
          </a:xfrm>
          <a:prstGeom prst="wedgeRoundRectCallout">
            <a:avLst>
              <a:gd fmla="val 31573" name="adj1"/>
              <a:gd fmla="val 862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5" name="Shape 625"/>
          <p:cNvPicPr preferRelativeResize="0"/>
          <p:nvPr/>
        </p:nvPicPr>
        <p:blipFill rotWithShape="1">
          <a:blip r:embed="rId3">
            <a:alphaModFix/>
          </a:blip>
          <a:srcRect b="24680" l="86506" r="4428" t="38450"/>
          <a:stretch/>
        </p:blipFill>
        <p:spPr>
          <a:xfrm>
            <a:off x="5939899" y="3192874"/>
            <a:ext cx="2137000" cy="1388287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Shape 62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刪除列或欄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29" name="Shape 62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1.選取儲存格</a:t>
            </a:r>
          </a:p>
        </p:txBody>
      </p:sp>
      <p:sp>
        <p:nvSpPr>
          <p:cNvPr id="630" name="Shape 63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2.標準工具列 &gt;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>
                <a:solidFill>
                  <a:srgbClr val="980000"/>
                </a:solidFill>
              </a:rPr>
              <a:t>刪除列</a:t>
            </a:r>
            <a:r>
              <a:rPr lang="zh-CN"/>
              <a:t>/</a:t>
            </a:r>
            <a:r>
              <a:rPr lang="zh-CN">
                <a:solidFill>
                  <a:srgbClr val="980000"/>
                </a:solidFill>
              </a:rPr>
              <a:t>刪除欄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68807"/>
            <a:ext cx="3999899" cy="21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/>
          <p:nvPr/>
        </p:nvSpPr>
        <p:spPr>
          <a:xfrm>
            <a:off x="1877900" y="3627175"/>
            <a:ext cx="1919400" cy="601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7822900" y="5725544"/>
            <a:ext cx="715800" cy="304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 txBox="1"/>
          <p:nvPr/>
        </p:nvSpPr>
        <p:spPr>
          <a:xfrm>
            <a:off x="5561100" y="2943784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刪除列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6748375" y="2943784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刪除欄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編輯儲存格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43" name="Shape 643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1.選取儲存格</a:t>
            </a:r>
          </a:p>
        </p:txBody>
      </p:sp>
      <p:sp>
        <p:nvSpPr>
          <p:cNvPr id="644" name="Shape 644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2.按下 F2 &gt; 編輯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7"/>
            <a:ext cx="3999899" cy="21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/>
          <p:nvPr/>
        </p:nvSpPr>
        <p:spPr>
          <a:xfrm>
            <a:off x="1877900" y="3627175"/>
            <a:ext cx="1919400" cy="601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8" name="Shape 6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568800"/>
            <a:ext cx="3999900" cy="19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6505250" y="3523425"/>
            <a:ext cx="1919400" cy="601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6276975" y="4477975"/>
            <a:ext cx="2204700" cy="887700"/>
          </a:xfrm>
          <a:prstGeom prst="wedgeRoundRectCallout">
            <a:avLst>
              <a:gd fmla="val 28119" name="adj1"/>
              <a:gd fmla="val -106106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可以修改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儲存格資料</a:t>
            </a:r>
          </a:p>
        </p:txBody>
      </p:sp>
      <p:sp>
        <p:nvSpPr>
          <p:cNvPr id="651" name="Shape 651"/>
          <p:cNvSpPr/>
          <p:nvPr/>
        </p:nvSpPr>
        <p:spPr>
          <a:xfrm>
            <a:off x="6505250" y="1925625"/>
            <a:ext cx="6225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CN" sz="2000"/>
              <a:t>F2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編輯下一格儲存格</a:t>
            </a:r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59" name="Shape 65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1.儲存格編輯狀態</a:t>
            </a:r>
          </a:p>
        </p:txBody>
      </p:sp>
      <p:sp>
        <p:nvSpPr>
          <p:cNvPr id="660" name="Shape 66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2.跳往下一格</a:t>
            </a:r>
          </a:p>
        </p:txBody>
      </p:sp>
      <p:sp>
        <p:nvSpPr>
          <p:cNvPr id="661" name="Shape 661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2" name="Shape 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0"/>
            <a:ext cx="3999900" cy="19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Shape 663"/>
          <p:cNvSpPr/>
          <p:nvPr/>
        </p:nvSpPr>
        <p:spPr>
          <a:xfrm>
            <a:off x="1984550" y="3523425"/>
            <a:ext cx="1919400" cy="601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08975" y="4477975"/>
            <a:ext cx="2451900" cy="887700"/>
          </a:xfrm>
          <a:prstGeom prst="wedgeRoundRectCallout">
            <a:avLst>
              <a:gd fmla="val 28119" name="adj1"/>
              <a:gd fmla="val -106106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修改完成之後</a:t>
            </a: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4">
            <a:alphaModFix/>
          </a:blip>
          <a:srcRect b="0" l="0" r="13562" t="0"/>
          <a:stretch/>
        </p:blipFill>
        <p:spPr>
          <a:xfrm>
            <a:off x="4832399" y="3217575"/>
            <a:ext cx="3999899" cy="234530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/>
          <p:nvPr/>
        </p:nvSpPr>
        <p:spPr>
          <a:xfrm>
            <a:off x="7356000" y="4125225"/>
            <a:ext cx="643200" cy="252000"/>
          </a:xfrm>
          <a:prstGeom prst="curvedDownArrow">
            <a:avLst>
              <a:gd fmla="val 47500" name="adj1"/>
              <a:gd fmla="val 88015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7003250" y="2537425"/>
            <a:ext cx="1725300" cy="1100100"/>
          </a:xfrm>
          <a:prstGeom prst="wedgeRoundRectCallout">
            <a:avLst>
              <a:gd fmla="val -11512" name="adj1"/>
              <a:gd fmla="val 91499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向右一格</a:t>
            </a:r>
          </a:p>
        </p:txBody>
      </p:sp>
      <p:sp>
        <p:nvSpPr>
          <p:cNvPr id="668" name="Shape 668"/>
          <p:cNvSpPr/>
          <p:nvPr/>
        </p:nvSpPr>
        <p:spPr>
          <a:xfrm>
            <a:off x="7487150" y="3083525"/>
            <a:ext cx="7575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Tab</a:t>
            </a:r>
          </a:p>
        </p:txBody>
      </p:sp>
      <p:sp>
        <p:nvSpPr>
          <p:cNvPr id="669" name="Shape 669"/>
          <p:cNvSpPr/>
          <p:nvPr/>
        </p:nvSpPr>
        <p:spPr>
          <a:xfrm>
            <a:off x="4762225" y="4799200"/>
            <a:ext cx="1725300" cy="1100100"/>
          </a:xfrm>
          <a:prstGeom prst="wedgeRoundRectCallout">
            <a:avLst>
              <a:gd fmla="val 67023" name="adj1"/>
              <a:gd fmla="val -62322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向下一格</a:t>
            </a:r>
          </a:p>
        </p:txBody>
      </p:sp>
      <p:sp>
        <p:nvSpPr>
          <p:cNvPr id="670" name="Shape 670"/>
          <p:cNvSpPr/>
          <p:nvPr/>
        </p:nvSpPr>
        <p:spPr>
          <a:xfrm>
            <a:off x="5045375" y="5345300"/>
            <a:ext cx="1158900" cy="495600"/>
          </a:xfrm>
          <a:prstGeom prst="bevel">
            <a:avLst>
              <a:gd fmla="val 12500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000"/>
              <a:t>Enter</a:t>
            </a:r>
          </a:p>
        </p:txBody>
      </p:sp>
      <p:sp>
        <p:nvSpPr>
          <p:cNvPr id="671" name="Shape 671"/>
          <p:cNvSpPr/>
          <p:nvPr/>
        </p:nvSpPr>
        <p:spPr>
          <a:xfrm flipH="1">
            <a:off x="6785375" y="4377225"/>
            <a:ext cx="352800" cy="3393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實作時間</a:t>
            </a:r>
          </a:p>
        </p:txBody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3667025" y="685225"/>
            <a:ext cx="53076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開啟檔案「</a:t>
            </a:r>
            <a:r>
              <a:rPr lang="zh-CN" u="sng"/>
              <a:t>1a 氣溫.ods</a:t>
            </a:r>
            <a:r>
              <a:rPr lang="zh-CN"/>
              <a:t>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/>
              <a:t>在</a:t>
            </a:r>
            <a:r>
              <a:rPr lang="zh-CN" u="sng">
                <a:solidFill>
                  <a:srgbClr val="38761D"/>
                </a:solidFill>
              </a:rPr>
              <a:t>列11</a:t>
            </a:r>
            <a:r>
              <a:rPr lang="zh-CN">
                <a:solidFill>
                  <a:srgbClr val="980000"/>
                </a:solidFill>
              </a:rPr>
              <a:t>上方插入列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u="sng">
                <a:solidFill>
                  <a:srgbClr val="38761D"/>
                </a:solidFill>
              </a:rPr>
              <a:t>儲存格A11</a:t>
            </a:r>
            <a:r>
              <a:rPr lang="zh-CN"/>
              <a:t>輸入「</a:t>
            </a:r>
            <a:r>
              <a:rPr lang="zh-CN" u="sng"/>
              <a:t>臺北</a:t>
            </a:r>
            <a:r>
              <a:rPr lang="zh-CN"/>
              <a:t>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u="sng">
                <a:solidFill>
                  <a:srgbClr val="38761D"/>
                </a:solidFill>
              </a:rPr>
              <a:t>儲存格B11</a:t>
            </a:r>
            <a:r>
              <a:rPr lang="zh-CN"/>
              <a:t>輸入「</a:t>
            </a:r>
            <a:r>
              <a:rPr lang="zh-CN" u="sng"/>
              <a:t>18</a:t>
            </a:r>
            <a:r>
              <a:rPr lang="zh-CN"/>
              <a:t>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>
                <a:solidFill>
                  <a:srgbClr val="980000"/>
                </a:solidFill>
              </a:rPr>
              <a:t>刪除列</a:t>
            </a:r>
            <a:r>
              <a:rPr lang="zh-CN"/>
              <a:t>:</a:t>
            </a:r>
            <a:r>
              <a:rPr lang="zh-CN" u="sng">
                <a:solidFill>
                  <a:srgbClr val="38761D"/>
                </a:solidFill>
              </a:rPr>
              <a:t>列6</a:t>
            </a:r>
            <a:r>
              <a:rPr lang="zh-CN"/>
              <a:t>跟</a:t>
            </a:r>
            <a:r>
              <a:rPr lang="zh-CN" u="sng">
                <a:solidFill>
                  <a:srgbClr val="38761D"/>
                </a:solidFill>
              </a:rPr>
              <a:t>列7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>
                <a:solidFill>
                  <a:schemeClr val="dk1"/>
                </a:solidFill>
              </a:rPr>
              <a:t>請問</a:t>
            </a:r>
            <a:r>
              <a:rPr lang="zh-CN" u="sng">
                <a:solidFill>
                  <a:srgbClr val="38761D"/>
                </a:solidFill>
              </a:rPr>
              <a:t>儲存格A11</a:t>
            </a:r>
            <a:r>
              <a:rPr lang="zh-CN">
                <a:solidFill>
                  <a:schemeClr val="dk1"/>
                </a:solidFill>
              </a:rPr>
              <a:t>的資料是什麼？</a:t>
            </a:r>
          </a:p>
        </p:txBody>
      </p:sp>
      <p:sp>
        <p:nvSpPr>
          <p:cNvPr id="678" name="Shape 67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335975" y="1495525"/>
            <a:ext cx="3894900" cy="114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2335975" y="5126200"/>
            <a:ext cx="3894900" cy="114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5008275" y="3504000"/>
            <a:ext cx="3408600" cy="114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LibreOffice的轉變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5154173"/>
            <a:ext cx="3549825" cy="108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9050" y="3719374"/>
            <a:ext cx="3247050" cy="7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799" y="1583375"/>
            <a:ext cx="2677224" cy="96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9721" y="3503996"/>
            <a:ext cx="1145099" cy="1145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>
            <a:stCxn id="199" idx="2"/>
            <a:endCxn id="207" idx="0"/>
          </p:cNvCxnSpPr>
          <p:nvPr/>
        </p:nvCxnSpPr>
        <p:spPr>
          <a:xfrm rot="5400000">
            <a:off x="2721175" y="1941775"/>
            <a:ext cx="863400" cy="22611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9" name="Shape 209"/>
          <p:cNvCxnSpPr>
            <a:stCxn id="199" idx="2"/>
            <a:endCxn id="201" idx="0"/>
          </p:cNvCxnSpPr>
          <p:nvPr/>
        </p:nvCxnSpPr>
        <p:spPr>
          <a:xfrm flipH="1" rot="-5400000">
            <a:off x="5066275" y="1857775"/>
            <a:ext cx="863400" cy="24291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0" name="Shape 210"/>
          <p:cNvCxnSpPr>
            <a:stCxn id="207" idx="2"/>
            <a:endCxn id="204" idx="0"/>
          </p:cNvCxnSpPr>
          <p:nvPr/>
        </p:nvCxnSpPr>
        <p:spPr>
          <a:xfrm flipH="1" rot="-5400000">
            <a:off x="2884171" y="3787196"/>
            <a:ext cx="505200" cy="22290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11" name="Shape 211"/>
          <p:cNvSpPr/>
          <p:nvPr/>
        </p:nvSpPr>
        <p:spPr>
          <a:xfrm>
            <a:off x="2931350" y="3325175"/>
            <a:ext cx="1240800" cy="1145100"/>
          </a:xfrm>
          <a:prstGeom prst="wedgeEllipseCallout">
            <a:avLst>
              <a:gd fmla="val -73076" name="adj1"/>
              <a:gd fmla="val 20112" name="adj2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0050" y="3465700"/>
            <a:ext cx="863400" cy="8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2431475" y="2869800"/>
            <a:ext cx="6388800" cy="111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資料檢視</a:t>
            </a: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685" name="Shape 685"/>
          <p:cNvSpPr txBox="1"/>
          <p:nvPr>
            <p:ph idx="1" type="subTitle"/>
          </p:nvPr>
        </p:nvSpPr>
        <p:spPr>
          <a:xfrm>
            <a:off x="2431475" y="1318375"/>
            <a:ext cx="6388800" cy="142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Part 4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擁有大量資料的試算表</a:t>
            </a: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00" y="1639822"/>
            <a:ext cx="5489799" cy="43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/>
          <p:nvPr/>
        </p:nvSpPr>
        <p:spPr>
          <a:xfrm>
            <a:off x="3442500" y="3123975"/>
            <a:ext cx="4805700" cy="2229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442500" y="3346875"/>
            <a:ext cx="876600" cy="22089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1759200" y="6033225"/>
            <a:ext cx="2559900" cy="653700"/>
          </a:xfrm>
          <a:prstGeom prst="wedgeRoundRectCallout">
            <a:avLst>
              <a:gd fmla="val 27651" name="adj1"/>
              <a:gd fmla="val -110958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600">
                <a:solidFill>
                  <a:srgbClr val="FF0000"/>
                </a:solidFill>
              </a:rPr>
              <a:t>首欄</a:t>
            </a:r>
            <a:r>
              <a:rPr lang="zh-CN" sz="2600"/>
              <a:t>:列標籤</a:t>
            </a:r>
          </a:p>
        </p:txBody>
      </p:sp>
      <p:sp>
        <p:nvSpPr>
          <p:cNvPr id="696" name="Shape 696"/>
          <p:cNvSpPr/>
          <p:nvPr/>
        </p:nvSpPr>
        <p:spPr>
          <a:xfrm>
            <a:off x="480150" y="2683050"/>
            <a:ext cx="2559900" cy="653700"/>
          </a:xfrm>
          <a:prstGeom prst="wedgeRoundRectCallout">
            <a:avLst>
              <a:gd fmla="val 77246" name="adj1"/>
              <a:gd fmla="val 39533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600">
                <a:solidFill>
                  <a:srgbClr val="FF0000"/>
                </a:solidFill>
              </a:rPr>
              <a:t>首列</a:t>
            </a:r>
            <a:r>
              <a:rPr lang="zh-CN" sz="2600"/>
              <a:t>:欄標籤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檢視大量資料的技巧</a:t>
            </a:r>
          </a:p>
        </p:txBody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311700" y="1639966"/>
            <a:ext cx="39999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04" name="Shape 704"/>
          <p:cNvSpPr txBox="1"/>
          <p:nvPr>
            <p:ph idx="2" type="body"/>
          </p:nvPr>
        </p:nvSpPr>
        <p:spPr>
          <a:xfrm>
            <a:off x="4832400" y="1639966"/>
            <a:ext cx="3999900" cy="445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CN"/>
              <a:t>結凍列與欄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CN"/>
              <a:t>自動篩選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CN"/>
              <a:t>排序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zh-CN"/>
              <a:t>標準篩選</a:t>
            </a:r>
          </a:p>
        </p:txBody>
      </p:sp>
      <p:pic>
        <p:nvPicPr>
          <p:cNvPr id="705" name="Shape 705"/>
          <p:cNvPicPr preferRelativeResize="0"/>
          <p:nvPr/>
        </p:nvPicPr>
        <p:blipFill rotWithShape="1">
          <a:blip r:embed="rId3">
            <a:alphaModFix/>
          </a:blip>
          <a:srcRect b="0" l="21893" r="0" t="0"/>
          <a:stretch/>
        </p:blipFill>
        <p:spPr>
          <a:xfrm>
            <a:off x="834437" y="1639975"/>
            <a:ext cx="3477172" cy="44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36600"/>
            <a:ext cx="9016051" cy="129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2568800"/>
            <a:ext cx="3999899" cy="2565015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/>
          <p:nvPr/>
        </p:nvSpPr>
        <p:spPr>
          <a:xfrm>
            <a:off x="5810025" y="2568800"/>
            <a:ext cx="2396700" cy="2262000"/>
          </a:xfrm>
          <a:prstGeom prst="wedgeRoundRectCallout">
            <a:avLst>
              <a:gd fmla="val 56495" name="adj1"/>
              <a:gd fmla="val 8347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結凍列與欄</a:t>
            </a:r>
            <a:r>
              <a:rPr b="0" lang="zh-CN"/>
              <a:t> (1/2)</a:t>
            </a:r>
          </a:p>
        </p:txBody>
      </p:sp>
      <p:sp>
        <p:nvSpPr>
          <p:cNvPr id="714" name="Shape 71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15" name="Shape 71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1.選取</a:t>
            </a:r>
            <a:r>
              <a:rPr lang="zh-CN">
                <a:solidFill>
                  <a:srgbClr val="38761D"/>
                </a:solidFill>
              </a:rPr>
              <a:t>儲存格B2</a:t>
            </a:r>
          </a:p>
        </p:txBody>
      </p:sp>
      <p:sp>
        <p:nvSpPr>
          <p:cNvPr id="716" name="Shape 71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2.標準工具列 &gt;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>
                <a:solidFill>
                  <a:srgbClr val="980000"/>
                </a:solidFill>
              </a:rPr>
              <a:t>結凍列與欄</a:t>
            </a:r>
          </a:p>
        </p:txBody>
      </p:sp>
      <p:sp>
        <p:nvSpPr>
          <p:cNvPr id="717" name="Shape 717"/>
          <p:cNvSpPr/>
          <p:nvPr/>
        </p:nvSpPr>
        <p:spPr>
          <a:xfrm>
            <a:off x="2147675" y="3627175"/>
            <a:ext cx="1649700" cy="483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8372775" y="5652925"/>
            <a:ext cx="280200" cy="304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48093" l="92865" r="4027" t="31288"/>
          <a:stretch/>
        </p:blipFill>
        <p:spPr>
          <a:xfrm>
            <a:off x="6328862" y="3240402"/>
            <a:ext cx="1359075" cy="1293224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 txBox="1"/>
          <p:nvPr/>
        </p:nvSpPr>
        <p:spPr>
          <a:xfrm>
            <a:off x="6141975" y="2694784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FF0000"/>
                </a:solidFill>
              </a:rPr>
              <a:t>結凍列與欄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結凍列與欄</a:t>
            </a:r>
            <a:r>
              <a:rPr b="0" lang="zh-CN"/>
              <a:t> (2/2)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29" name="Shape 729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3.首欄與首列結凍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(黑色粗線)</a:t>
            </a:r>
          </a:p>
        </p:txBody>
      </p:sp>
      <p:sp>
        <p:nvSpPr>
          <p:cNvPr id="730" name="Shape 730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4.解除結凍</a:t>
            </a:r>
          </a:p>
        </p:txBody>
      </p:sp>
      <p:pic>
        <p:nvPicPr>
          <p:cNvPr id="731" name="Shape 731"/>
          <p:cNvPicPr preferRelativeResize="0"/>
          <p:nvPr/>
        </p:nvPicPr>
        <p:blipFill rotWithShape="1">
          <a:blip r:embed="rId3">
            <a:alphaModFix/>
          </a:blip>
          <a:srcRect b="0" l="0" r="17005" t="0"/>
          <a:stretch/>
        </p:blipFill>
        <p:spPr>
          <a:xfrm>
            <a:off x="311700" y="2568800"/>
            <a:ext cx="3999899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Shape 732"/>
          <p:cNvSpPr/>
          <p:nvPr/>
        </p:nvSpPr>
        <p:spPr>
          <a:xfrm>
            <a:off x="311700" y="4486125"/>
            <a:ext cx="2979600" cy="1354200"/>
          </a:xfrm>
          <a:prstGeom prst="wedgeRoundRectCallout">
            <a:avLst>
              <a:gd fmla="val -1250" name="adj1"/>
              <a:gd fmla="val -90605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不管怎麼捲動視窗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首欄與首列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都會固定顯示</a:t>
            </a:r>
          </a:p>
        </p:txBody>
      </p:sp>
      <p:sp>
        <p:nvSpPr>
          <p:cNvPr id="733" name="Shape 733"/>
          <p:cNvSpPr/>
          <p:nvPr/>
        </p:nvSpPr>
        <p:spPr>
          <a:xfrm>
            <a:off x="5810025" y="3028250"/>
            <a:ext cx="2396700" cy="260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48093" l="92865" r="4027" t="31288"/>
          <a:stretch/>
        </p:blipFill>
        <p:spPr>
          <a:xfrm>
            <a:off x="6328862" y="4073352"/>
            <a:ext cx="1359075" cy="1293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6141975" y="3392859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再按一下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結凍列與欄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解除結凍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實作時間</a:t>
            </a:r>
          </a:p>
        </p:txBody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開啟檔案「</a:t>
            </a:r>
            <a:r>
              <a:rPr lang="zh-CN" u="sng"/>
              <a:t>1b 氣象.ods</a:t>
            </a:r>
            <a:r>
              <a:rPr lang="zh-CN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選取</a:t>
            </a:r>
            <a:r>
              <a:rPr lang="zh-CN" u="sng">
                <a:solidFill>
                  <a:srgbClr val="38761D"/>
                </a:solidFill>
              </a:rPr>
              <a:t>儲存格B2</a:t>
            </a:r>
          </a:p>
          <a:p>
            <a:pPr indent="-228600" lvl="0" marL="457200" rtl="0">
              <a:spcBef>
                <a:spcPts val="0"/>
              </a:spcBef>
              <a:buClr>
                <a:srgbClr val="980000"/>
              </a:buClr>
              <a:buAutoNum type="arabicPeriod"/>
            </a:pPr>
            <a:r>
              <a:rPr lang="zh-CN">
                <a:solidFill>
                  <a:srgbClr val="980000"/>
                </a:solidFill>
              </a:rPr>
              <a:t>結凍首欄與首列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上下左右捲動視窗看看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CN">
                <a:solidFill>
                  <a:schemeClr val="dk1"/>
                </a:solidFill>
              </a:rPr>
              <a:t>請找到宜蘭的最小相對溼度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解除</a:t>
            </a:r>
            <a:r>
              <a:rPr lang="zh-CN">
                <a:solidFill>
                  <a:srgbClr val="980000"/>
                </a:solidFill>
              </a:rPr>
              <a:t>結凍</a:t>
            </a:r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自動篩選</a:t>
            </a:r>
            <a:r>
              <a:rPr b="0" lang="zh-CN"/>
              <a:t>(1/2)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9" name="Shape 74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50" name="Shape 750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1.標準工具列&gt;</a:t>
            </a:r>
            <a:r>
              <a:rPr lang="zh-CN">
                <a:solidFill>
                  <a:srgbClr val="980000"/>
                </a:solidFill>
              </a:rPr>
              <a:t>自動篩選</a:t>
            </a:r>
          </a:p>
        </p:txBody>
      </p:sp>
      <p:sp>
        <p:nvSpPr>
          <p:cNvPr id="752" name="Shape 752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2.篩選箭頭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3">
            <a:alphaModFix/>
          </a:blip>
          <a:srcRect b="56316" l="0" r="0" t="0"/>
          <a:stretch/>
        </p:blipFill>
        <p:spPr>
          <a:xfrm>
            <a:off x="311700" y="2954288"/>
            <a:ext cx="8520599" cy="2752224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Shape 754"/>
          <p:cNvSpPr/>
          <p:nvPr/>
        </p:nvSpPr>
        <p:spPr>
          <a:xfrm>
            <a:off x="7874775" y="3409300"/>
            <a:ext cx="446100" cy="483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494025" y="48929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2790925" y="48929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3979500" y="48929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5266025" y="48929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6324300" y="48929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6844400" y="2742050"/>
            <a:ext cx="892200" cy="819600"/>
          </a:xfrm>
          <a:prstGeom prst="wedgeEllipseCallout">
            <a:avLst>
              <a:gd fmla="val 57347" name="adj1"/>
              <a:gd fmla="val 3394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  <p:sp>
        <p:nvSpPr>
          <p:cNvPr id="761" name="Shape 761"/>
          <p:cNvSpPr/>
          <p:nvPr/>
        </p:nvSpPr>
        <p:spPr>
          <a:xfrm>
            <a:off x="785275" y="3892900"/>
            <a:ext cx="892200" cy="819600"/>
          </a:xfrm>
          <a:prstGeom prst="wedgeEllipseCallout">
            <a:avLst>
              <a:gd fmla="val 29438" name="adj1"/>
              <a:gd fmla="val 6568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2" type="body"/>
          </p:nvPr>
        </p:nvSpPr>
        <p:spPr>
          <a:xfrm>
            <a:off x="5550725" y="2568798"/>
            <a:ext cx="32817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自動篩選</a:t>
            </a:r>
            <a:r>
              <a:rPr b="0" lang="zh-CN"/>
              <a:t>(2/2)</a:t>
            </a:r>
          </a:p>
        </p:txBody>
      </p:sp>
      <p:sp>
        <p:nvSpPr>
          <p:cNvPr id="768" name="Shape 76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69" name="Shape 769"/>
          <p:cNvSpPr txBox="1"/>
          <p:nvPr>
            <p:ph idx="3" type="subTitle"/>
          </p:nvPr>
        </p:nvSpPr>
        <p:spPr>
          <a:xfrm>
            <a:off x="2784125" y="1495525"/>
            <a:ext cx="2569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3.篩選箭頭</a:t>
            </a:r>
            <a:br>
              <a:rPr lang="zh-CN"/>
            </a:br>
            <a:r>
              <a:rPr lang="zh-CN"/>
              <a:t>&gt;設定篩選條件</a:t>
            </a:r>
          </a:p>
        </p:txBody>
      </p:sp>
      <p:sp>
        <p:nvSpPr>
          <p:cNvPr id="770" name="Shape 770"/>
          <p:cNvSpPr txBox="1"/>
          <p:nvPr>
            <p:ph idx="4" type="subTitle"/>
          </p:nvPr>
        </p:nvSpPr>
        <p:spPr>
          <a:xfrm>
            <a:off x="5550725" y="1495525"/>
            <a:ext cx="32817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4.解除自動篩選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549"/>
            <a:ext cx="2784124" cy="5687444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/>
          <p:nvPr/>
        </p:nvSpPr>
        <p:spPr>
          <a:xfrm>
            <a:off x="1364950" y="532125"/>
            <a:ext cx="892200" cy="819600"/>
          </a:xfrm>
          <a:prstGeom prst="wedgeEllipseCallout">
            <a:avLst>
              <a:gd fmla="val -27544" name="adj1"/>
              <a:gd fmla="val 84578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</a:p>
        </p:txBody>
      </p:sp>
      <p:sp>
        <p:nvSpPr>
          <p:cNvPr id="773" name="Shape 773"/>
          <p:cNvSpPr/>
          <p:nvPr/>
        </p:nvSpPr>
        <p:spPr>
          <a:xfrm>
            <a:off x="1364950" y="1691750"/>
            <a:ext cx="332100" cy="3528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2358075" y="2568800"/>
            <a:ext cx="3431400" cy="1316400"/>
          </a:xfrm>
          <a:prstGeom prst="wedgeRoundRectCallout">
            <a:avLst>
              <a:gd fmla="val -80018" name="adj1"/>
              <a:gd fmla="val -6496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600"/>
              <a:t>排序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CN" sz="2600"/>
              <a:t>按升序排</a:t>
            </a:r>
            <a:r>
              <a:rPr lang="zh-CN" sz="2600"/>
              <a:t>:由小到大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CN" sz="2600"/>
              <a:t>按降序排</a:t>
            </a:r>
            <a:r>
              <a:rPr lang="zh-CN" sz="2600"/>
              <a:t>:由大到小</a:t>
            </a:r>
          </a:p>
        </p:txBody>
      </p:sp>
      <p:sp>
        <p:nvSpPr>
          <p:cNvPr id="775" name="Shape 775"/>
          <p:cNvSpPr/>
          <p:nvPr/>
        </p:nvSpPr>
        <p:spPr>
          <a:xfrm>
            <a:off x="2627850" y="4508975"/>
            <a:ext cx="1335600" cy="653700"/>
          </a:xfrm>
          <a:prstGeom prst="wedgeRoundRectCallout">
            <a:avLst>
              <a:gd fmla="val -113917" name="adj1"/>
              <a:gd fmla="val -81727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600"/>
              <a:t>篩選</a:t>
            </a:r>
          </a:p>
        </p:txBody>
      </p:sp>
      <p:sp>
        <p:nvSpPr>
          <p:cNvPr id="776" name="Shape 776"/>
          <p:cNvSpPr/>
          <p:nvPr/>
        </p:nvSpPr>
        <p:spPr>
          <a:xfrm>
            <a:off x="2627850" y="5786350"/>
            <a:ext cx="1335600" cy="653700"/>
          </a:xfrm>
          <a:prstGeom prst="wedgeRoundRectCallout">
            <a:avLst>
              <a:gd fmla="val -142661" name="adj1"/>
              <a:gd fmla="val 33945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CN" sz="2600"/>
              <a:t>確定</a:t>
            </a:r>
          </a:p>
        </p:txBody>
      </p:sp>
      <p:sp>
        <p:nvSpPr>
          <p:cNvPr id="777" name="Shape 777"/>
          <p:cNvSpPr/>
          <p:nvPr/>
        </p:nvSpPr>
        <p:spPr>
          <a:xfrm>
            <a:off x="6092150" y="3028250"/>
            <a:ext cx="2396700" cy="260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 txBox="1"/>
          <p:nvPr/>
        </p:nvSpPr>
        <p:spPr>
          <a:xfrm>
            <a:off x="6424100" y="3392859"/>
            <a:ext cx="1732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再按一下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CN" sz="2400">
                <a:solidFill>
                  <a:srgbClr val="980000"/>
                </a:solidFill>
              </a:rPr>
              <a:t>自動篩選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400"/>
              <a:t>解除篩選</a:t>
            </a:r>
          </a:p>
        </p:txBody>
      </p:sp>
      <p:pic>
        <p:nvPicPr>
          <p:cNvPr id="779" name="Shape 779"/>
          <p:cNvPicPr preferRelativeResize="0"/>
          <p:nvPr/>
        </p:nvPicPr>
        <p:blipFill rotWithShape="1">
          <a:blip r:embed="rId4">
            <a:alphaModFix/>
          </a:blip>
          <a:srcRect b="85223" l="89252" r="6120" t="8143"/>
          <a:stretch/>
        </p:blipFill>
        <p:spPr>
          <a:xfrm>
            <a:off x="6799037" y="4349281"/>
            <a:ext cx="982937" cy="10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實作時間</a:t>
            </a:r>
          </a:p>
        </p:txBody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繼續檔案「</a:t>
            </a:r>
            <a:r>
              <a:rPr lang="zh-CN" u="sng"/>
              <a:t>1b 氣象.ods</a:t>
            </a:r>
            <a:r>
              <a:rPr lang="zh-CN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使用</a:t>
            </a:r>
            <a:r>
              <a:rPr b="1" lang="zh-CN">
                <a:solidFill>
                  <a:srgbClr val="980000"/>
                </a:solidFill>
              </a:rPr>
              <a:t>自動篩選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找出平均「平均溫度」最高的觀測站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找出「平均相對溼度」為</a:t>
            </a:r>
            <a:br>
              <a:rPr lang="zh-CN"/>
            </a:br>
            <a:r>
              <a:rPr lang="zh-CN"/>
              <a:t>「</a:t>
            </a:r>
            <a:r>
              <a:rPr lang="zh-CN" u="sng"/>
              <a:t>80</a:t>
            </a:r>
            <a:r>
              <a:rPr lang="zh-CN"/>
              <a:t>」的三個觀測站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解除</a:t>
            </a:r>
            <a:r>
              <a:rPr lang="zh-CN">
                <a:solidFill>
                  <a:srgbClr val="980000"/>
                </a:solidFill>
              </a:rPr>
              <a:t>自動篩選</a:t>
            </a:r>
          </a:p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進階排序</a:t>
            </a:r>
            <a:r>
              <a:rPr b="0" lang="zh-CN"/>
              <a:t> (1/2)</a:t>
            </a: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795" name="Shape 795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1. 標準工具列 &gt; 排序</a:t>
            </a:r>
          </a:p>
        </p:txBody>
      </p:sp>
      <p:sp>
        <p:nvSpPr>
          <p:cNvPr id="796" name="Shape 796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3">
            <a:alphaModFix/>
          </a:blip>
          <a:srcRect b="38567" l="0" r="0" t="0"/>
          <a:stretch/>
        </p:blipFill>
        <p:spPr>
          <a:xfrm>
            <a:off x="311700" y="2568799"/>
            <a:ext cx="8520600" cy="3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>
            <a:off x="5862775" y="2880175"/>
            <a:ext cx="446100" cy="483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5862775" y="1778050"/>
            <a:ext cx="892200" cy="819600"/>
          </a:xfrm>
          <a:prstGeom prst="wedgeEllipseCallout">
            <a:avLst>
              <a:gd fmla="val -16367" name="adj1"/>
              <a:gd fmla="val 71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874900" y="3090325"/>
            <a:ext cx="3316200" cy="163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LibreOffice的成員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35758" l="0" r="70740" t="34853"/>
          <a:stretch/>
        </p:blipFill>
        <p:spPr>
          <a:xfrm>
            <a:off x="1045475" y="1639824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2328325" y="1772362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CN" sz="3600">
                <a:solidFill>
                  <a:srgbClr val="03669E"/>
                </a:solidFill>
              </a:rPr>
              <a:t>Writer</a:t>
            </a:r>
          </a:p>
          <a:p>
            <a:pPr lvl="0">
              <a:spcBef>
                <a:spcPts val="0"/>
              </a:spcBef>
              <a:buNone/>
            </a:pPr>
            <a:r>
              <a:rPr lang="zh-CN" sz="2400"/>
              <a:t>文書處理</a:t>
            </a:r>
          </a:p>
          <a:p>
            <a:pPr lvl="0">
              <a:spcBef>
                <a:spcPts val="0"/>
              </a:spcBef>
              <a:buNone/>
            </a:pPr>
            <a:r>
              <a:rPr lang="zh-CN" sz="2400"/>
              <a:t>( = Word )</a:t>
            </a: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35758" l="35368" r="35371" t="34853"/>
          <a:stretch/>
        </p:blipFill>
        <p:spPr>
          <a:xfrm>
            <a:off x="1045475" y="3220262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2328325" y="3352800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179A03"/>
                </a:solidFill>
              </a:rPr>
              <a:t>Calc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試算表統計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( = Excel )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35758" l="70740" r="0" t="34853"/>
          <a:stretch/>
        </p:blipFill>
        <p:spPr>
          <a:xfrm>
            <a:off x="1045475" y="4800699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2328325" y="4933237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9B3A03"/>
                </a:solidFill>
              </a:rPr>
              <a:t>Impress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投影片簡報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( =PowerPoint )</a:t>
            </a: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70740" t="70612"/>
          <a:stretch/>
        </p:blipFill>
        <p:spPr>
          <a:xfrm>
            <a:off x="4883700" y="1639824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6166550" y="1772375"/>
            <a:ext cx="26658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783F04"/>
                </a:solidFill>
              </a:rPr>
              <a:t>Draw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圖表繪圖與排版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(=Visio, Publisher)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35371" r="35368" t="70612"/>
          <a:stretch/>
        </p:blipFill>
        <p:spPr>
          <a:xfrm>
            <a:off x="4883700" y="3220262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6166550" y="3352800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9900FF"/>
                </a:solidFill>
              </a:rPr>
              <a:t>Base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資料庫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( = Access )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70740" r="0" t="70612"/>
          <a:stretch/>
        </p:blipFill>
        <p:spPr>
          <a:xfrm>
            <a:off x="4883700" y="4800699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6166550" y="4933249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chemeClr val="dk2"/>
                </a:solidFill>
              </a:rPr>
              <a:t>Math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2400"/>
              <a:t>數學公式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進階排序</a:t>
            </a:r>
            <a:r>
              <a:rPr b="0" lang="zh-CN"/>
              <a:t> (2/2)</a:t>
            </a:r>
          </a:p>
        </p:txBody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zh-CN"/>
              <a:t>此處可以設定多個排序鍵</a:t>
            </a:r>
          </a:p>
          <a:p>
            <a:pPr indent="-228600" lvl="0" marL="457200">
              <a:spcBef>
                <a:spcPts val="0"/>
              </a:spcBef>
            </a:pPr>
            <a:r>
              <a:rPr lang="zh-CN"/>
              <a:t>Calc會先依照排序鍵1排序，如果排序鍵1資料都相同，則再依照排序鍵2排序。</a:t>
            </a:r>
          </a:p>
        </p:txBody>
      </p:sp>
      <p:sp>
        <p:nvSpPr>
          <p:cNvPr id="806" name="Shape 806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08" name="Shape 808"/>
          <p:cNvSpPr txBox="1"/>
          <p:nvPr>
            <p:ph idx="3" type="subTitle"/>
          </p:nvPr>
        </p:nvSpPr>
        <p:spPr>
          <a:xfrm>
            <a:off x="3117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2.設定排序鍵 </a:t>
            </a:r>
          </a:p>
        </p:txBody>
      </p:sp>
      <p:sp>
        <p:nvSpPr>
          <p:cNvPr id="809" name="Shape 809"/>
          <p:cNvSpPr txBox="1"/>
          <p:nvPr>
            <p:ph idx="4" type="subTitle"/>
          </p:nvPr>
        </p:nvSpPr>
        <p:spPr>
          <a:xfrm>
            <a:off x="4832400" y="1495525"/>
            <a:ext cx="39999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200" y="1905825"/>
            <a:ext cx="42291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實作時間</a:t>
            </a:r>
          </a:p>
        </p:txBody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3667025" y="685225"/>
            <a:ext cx="51651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繼續檔案「</a:t>
            </a:r>
            <a:r>
              <a:rPr lang="zh-CN" u="sng"/>
              <a:t>1b 氣象.ods</a:t>
            </a:r>
            <a:r>
              <a:rPr lang="zh-CN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使用</a:t>
            </a:r>
            <a:r>
              <a:rPr b="1" lang="zh-CN">
                <a:solidFill>
                  <a:srgbClr val="980000"/>
                </a:solidFill>
              </a:rPr>
              <a:t>排序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排序鍵1:平均溫度(℃)-降序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排序鍵2:最高溫度(℃)-升序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CN">
                <a:solidFill>
                  <a:schemeClr val="dk1"/>
                </a:solidFill>
              </a:rPr>
              <a:t>請問</a:t>
            </a:r>
            <a:r>
              <a:rPr lang="zh-CN" u="sng">
                <a:solidFill>
                  <a:srgbClr val="38761D"/>
                </a:solidFill>
              </a:rPr>
              <a:t>儲存格A2</a:t>
            </a:r>
            <a:r>
              <a:rPr lang="zh-CN">
                <a:solidFill>
                  <a:schemeClr val="dk1"/>
                </a:solidFill>
              </a:rPr>
              <a:t>顯示的是那個觀測站？</a:t>
            </a:r>
          </a:p>
        </p:txBody>
      </p:sp>
      <p:sp>
        <p:nvSpPr>
          <p:cNvPr id="817" name="Shape 817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標準篩選</a:t>
            </a:r>
            <a:r>
              <a:rPr b="0" lang="zh-CN"/>
              <a:t> (1/4)</a:t>
            </a:r>
          </a:p>
        </p:txBody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5" name="Shape 82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26" name="Shape 826"/>
          <p:cNvSpPr txBox="1"/>
          <p:nvPr>
            <p:ph idx="3" type="subTitle"/>
          </p:nvPr>
        </p:nvSpPr>
        <p:spPr>
          <a:xfrm>
            <a:off x="311700" y="1495525"/>
            <a:ext cx="6577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1.選單 &gt; 資料 &gt; 更多篩選 &gt; 標準篩選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00" y="2568802"/>
            <a:ext cx="7514598" cy="3523199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>
            <a:off x="6335500" y="4436425"/>
            <a:ext cx="1715700" cy="321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6962525" y="3334325"/>
            <a:ext cx="892200" cy="819600"/>
          </a:xfrm>
          <a:prstGeom prst="wedgeEllipseCallout">
            <a:avLst>
              <a:gd fmla="val -16367" name="adj1"/>
              <a:gd fmla="val 71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903" y="2582976"/>
            <a:ext cx="5248600" cy="3523198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標準篩選</a:t>
            </a:r>
            <a:r>
              <a:rPr b="0" lang="zh-CN"/>
              <a:t> (2/4)</a:t>
            </a:r>
          </a:p>
        </p:txBody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16645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zh-CN"/>
              <a:t>欄位名稱:欄標籤</a:t>
            </a: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zh-CN"/>
              <a:t>條件:</a:t>
            </a:r>
            <a:br>
              <a:rPr lang="zh-CN"/>
            </a:br>
            <a:r>
              <a:rPr lang="zh-CN"/>
              <a:t>&lt;= 小於與等於(以下)</a:t>
            </a:r>
            <a:br>
              <a:rPr lang="zh-CN"/>
            </a:br>
            <a:r>
              <a:rPr lang="zh-CN"/>
              <a:t>&gt;= 大於與等於(以上)</a:t>
            </a: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zh-CN"/>
              <a:t>運算子: 和 / 或</a:t>
            </a:r>
          </a:p>
        </p:txBody>
      </p:sp>
      <p:sp>
        <p:nvSpPr>
          <p:cNvPr id="838" name="Shape 8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39" name="Shape 839"/>
          <p:cNvSpPr txBox="1"/>
          <p:nvPr>
            <p:ph idx="3" type="subTitle"/>
          </p:nvPr>
        </p:nvSpPr>
        <p:spPr>
          <a:xfrm>
            <a:off x="311700" y="1495525"/>
            <a:ext cx="6577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2.設定篩選條件</a:t>
            </a:r>
          </a:p>
        </p:txBody>
      </p:sp>
      <p:sp>
        <p:nvSpPr>
          <p:cNvPr id="840" name="Shape 840"/>
          <p:cNvSpPr/>
          <p:nvPr/>
        </p:nvSpPr>
        <p:spPr>
          <a:xfrm>
            <a:off x="4509450" y="3513050"/>
            <a:ext cx="1974900" cy="736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" name="Shape 841"/>
          <p:cNvSpPr/>
          <p:nvPr/>
        </p:nvSpPr>
        <p:spPr>
          <a:xfrm>
            <a:off x="5761900" y="2431675"/>
            <a:ext cx="892200" cy="819600"/>
          </a:xfrm>
          <a:prstGeom prst="wedgeEllipseCallout">
            <a:avLst>
              <a:gd fmla="val -16367" name="adj1"/>
              <a:gd fmla="val 71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</a:t>
            </a:r>
          </a:p>
        </p:txBody>
      </p:sp>
      <p:sp>
        <p:nvSpPr>
          <p:cNvPr id="842" name="Shape 842"/>
          <p:cNvSpPr/>
          <p:nvPr/>
        </p:nvSpPr>
        <p:spPr>
          <a:xfrm>
            <a:off x="6484350" y="3513050"/>
            <a:ext cx="1016700" cy="7365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3849200" y="3831650"/>
            <a:ext cx="660300" cy="4179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7159000" y="2369425"/>
            <a:ext cx="892200" cy="819600"/>
          </a:xfrm>
          <a:prstGeom prst="wedgeEllipseCallout">
            <a:avLst>
              <a:gd fmla="val -16367" name="adj1"/>
              <a:gd fmla="val 71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</a:t>
            </a:r>
          </a:p>
        </p:txBody>
      </p:sp>
      <p:sp>
        <p:nvSpPr>
          <p:cNvPr id="845" name="Shape 845"/>
          <p:cNvSpPr/>
          <p:nvPr/>
        </p:nvSpPr>
        <p:spPr>
          <a:xfrm>
            <a:off x="3465425" y="4600100"/>
            <a:ext cx="892200" cy="819600"/>
          </a:xfrm>
          <a:prstGeom prst="wedgeEllipseCallout">
            <a:avLst>
              <a:gd fmla="val 20923" name="adj1"/>
              <a:gd fmla="val -712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標準篩選</a:t>
            </a:r>
            <a:r>
              <a:rPr b="0" lang="zh-CN"/>
              <a:t> (3/4)</a:t>
            </a:r>
          </a:p>
        </p:txBody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3" name="Shape 853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54" name="Shape 854"/>
          <p:cNvSpPr txBox="1"/>
          <p:nvPr>
            <p:ph idx="3" type="subTitle"/>
          </p:nvPr>
        </p:nvSpPr>
        <p:spPr>
          <a:xfrm>
            <a:off x="311700" y="1495525"/>
            <a:ext cx="6577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CN"/>
              <a:t>3.篩選結果</a:t>
            </a:r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68809"/>
            <a:ext cx="8520600" cy="349344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/>
          <p:nvPr/>
        </p:nvSpPr>
        <p:spPr>
          <a:xfrm>
            <a:off x="2807900" y="3430050"/>
            <a:ext cx="2462700" cy="22410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3489000" y="1714950"/>
            <a:ext cx="4448100" cy="1227300"/>
          </a:xfrm>
          <a:prstGeom prst="wedgeRoundRectCallout">
            <a:avLst>
              <a:gd fmla="val -28374" name="adj1"/>
              <a:gd fmla="val 88053" name="adj2"/>
              <a:gd fmla="val 0" name="adj3"/>
            </a:avLst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符合篩選條件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CN" sz="2600"/>
              <a:t>平均溫度(℃)為17~18之間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標準篩選</a:t>
            </a:r>
            <a:r>
              <a:rPr b="0" lang="zh-CN"/>
              <a:t> (4/4)</a:t>
            </a:r>
          </a:p>
        </p:txBody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3117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4" name="Shape 864"/>
          <p:cNvSpPr txBox="1"/>
          <p:nvPr>
            <p:ph idx="2" type="body"/>
          </p:nvPr>
        </p:nvSpPr>
        <p:spPr>
          <a:xfrm>
            <a:off x="4832400" y="2568798"/>
            <a:ext cx="3999900" cy="352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66" name="Shape 866"/>
          <p:cNvSpPr txBox="1"/>
          <p:nvPr>
            <p:ph idx="3" type="subTitle"/>
          </p:nvPr>
        </p:nvSpPr>
        <p:spPr>
          <a:xfrm>
            <a:off x="311700" y="1495525"/>
            <a:ext cx="8434500" cy="104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/>
              <a:t>4.重設篩選: 選單 &gt; 資料 &gt; 更多篩選 &gt; 重設篩選</a:t>
            </a:r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2568275"/>
            <a:ext cx="61341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6024225" y="4592050"/>
            <a:ext cx="1404300" cy="3216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7304900" y="3562575"/>
            <a:ext cx="892200" cy="819600"/>
          </a:xfrm>
          <a:prstGeom prst="wedgeEllipseCallout">
            <a:avLst>
              <a:gd fmla="val -48924" name="adj1"/>
              <a:gd fmla="val 718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CN" sz="3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title"/>
          </p:nvPr>
        </p:nvSpPr>
        <p:spPr>
          <a:xfrm>
            <a:off x="311700" y="685225"/>
            <a:ext cx="2800500" cy="810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/>
              <a:t>實作時間</a:t>
            </a:r>
          </a:p>
        </p:txBody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3667025" y="685225"/>
            <a:ext cx="5359500" cy="540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繼續檔案「</a:t>
            </a:r>
            <a:r>
              <a:rPr lang="zh-CN" u="sng"/>
              <a:t>1b 氣象.ods</a:t>
            </a:r>
            <a:r>
              <a:rPr lang="zh-CN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使用</a:t>
            </a:r>
            <a:r>
              <a:rPr b="1" lang="zh-CN">
                <a:solidFill>
                  <a:srgbClr val="980000"/>
                </a:solidFill>
              </a:rPr>
              <a:t>標準篩選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條件1:平均溫度(℃) &lt;= 16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CN"/>
              <a:t>條件2:和 平均溫度(℃)&gt;= 15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CN">
                <a:solidFill>
                  <a:schemeClr val="dk1"/>
                </a:solidFill>
              </a:rPr>
              <a:t>請問篩選出那個觀測站？</a:t>
            </a:r>
          </a:p>
        </p:txBody>
      </p:sp>
      <p:sp>
        <p:nvSpPr>
          <p:cNvPr id="876" name="Shape 876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sp>
        <p:nvSpPr>
          <p:cNvPr id="882" name="Shape 882"/>
          <p:cNvSpPr txBox="1"/>
          <p:nvPr>
            <p:ph idx="1" type="subTitle"/>
          </p:nvPr>
        </p:nvSpPr>
        <p:spPr>
          <a:xfrm>
            <a:off x="2444350" y="4839200"/>
            <a:ext cx="63759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感謝聆聽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CN" sz="2800"/>
              <a:t>Open Document Format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/>
              <a:t>開放文件格式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1639975"/>
            <a:ext cx="45207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CN"/>
              <a:t>這是一種自由開放文件標準格式，已經成為ISO國際標準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CN"/>
              <a:t>目的是取代微軟的私有專利格式，而讓所有人皆可自由開啟與編輯文件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適用軟體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LibreOffice, OpenOffice.org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Google Drive</a:t>
            </a:r>
          </a:p>
          <a:p>
            <a:pPr indent="-228600" lvl="1" marL="914400" rtl="0">
              <a:spcBef>
                <a:spcPts val="0"/>
              </a:spcBef>
              <a:buFont typeface="Arial"/>
            </a:pPr>
            <a:r>
              <a:rPr lang="zh-CN">
                <a:latin typeface="Arial"/>
                <a:ea typeface="Arial"/>
                <a:cs typeface="Arial"/>
                <a:sym typeface="Arial"/>
              </a:rPr>
              <a:t>Microsoft Office 2007以上</a:t>
            </a: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b="35758" l="0" r="70740" t="34853"/>
          <a:stretch/>
        </p:blipFill>
        <p:spPr>
          <a:xfrm>
            <a:off x="5178850" y="1639824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6461700" y="1772362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03669E"/>
                </a:solidFill>
              </a:rPr>
              <a:t>Writer</a:t>
            </a:r>
            <a:br>
              <a:rPr b="1" lang="zh-CN" sz="3600">
                <a:solidFill>
                  <a:srgbClr val="03669E"/>
                </a:solidFill>
              </a:rPr>
            </a:br>
            <a:r>
              <a:rPr lang="zh-CN" sz="3600">
                <a:solidFill>
                  <a:srgbClr val="03669E"/>
                </a:solidFill>
              </a:rPr>
              <a:t>(.odt)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35758" l="35368" r="35371" t="34853"/>
          <a:stretch/>
        </p:blipFill>
        <p:spPr>
          <a:xfrm>
            <a:off x="5178850" y="3220262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461700" y="3352800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179A03"/>
                </a:solidFill>
              </a:rPr>
              <a:t>Calc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179A03"/>
                </a:solidFill>
              </a:rPr>
              <a:t>(.ods)</a:t>
            </a: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35758" l="70740" r="0" t="34853"/>
          <a:stretch/>
        </p:blipFill>
        <p:spPr>
          <a:xfrm>
            <a:off x="5178850" y="4800699"/>
            <a:ext cx="1114775" cy="136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6461700" y="4933237"/>
            <a:ext cx="23706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9B3A03"/>
                </a:solidFill>
              </a:rPr>
              <a:t>Impress</a:t>
            </a:r>
          </a:p>
          <a:p>
            <a:pPr lvl="0" rtl="0">
              <a:spcBef>
                <a:spcPts val="0"/>
              </a:spcBef>
              <a:buNone/>
            </a:pPr>
            <a:r>
              <a:rPr lang="zh-CN" sz="3600">
                <a:solidFill>
                  <a:srgbClr val="9B3A03"/>
                </a:solidFill>
              </a:rPr>
              <a:t>(.odp)</a:t>
            </a:r>
          </a:p>
        </p:txBody>
      </p:sp>
      <p:sp>
        <p:nvSpPr>
          <p:cNvPr id="245" name="Shape 245"/>
          <p:cNvSpPr/>
          <p:nvPr/>
        </p:nvSpPr>
        <p:spPr>
          <a:xfrm>
            <a:off x="4978354" y="3088200"/>
            <a:ext cx="3316200" cy="1632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685216"/>
            <a:ext cx="8520600" cy="810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推動ODF-CNS15251為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政府文件標準格式實施計畫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2025633"/>
            <a:ext cx="8520600" cy="445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CN"/>
              <a:t>【104年】各機關網站提供下載的可編輯文件應支援ODF文書格式，非可編輯者則採用PDF的文書格式。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CN"/>
              <a:t>【105年】各機關系統間、政府與企業的資料交換，須支援ODF文書格式。</a:t>
            </a:r>
          </a:p>
          <a:p>
            <a:pPr indent="-228600" lvl="0" marL="457200">
              <a:spcBef>
                <a:spcPts val="0"/>
              </a:spcBef>
              <a:buClr>
                <a:srgbClr val="FF0000"/>
              </a:buClr>
            </a:pPr>
            <a:r>
              <a:rPr lang="zh-CN">
                <a:solidFill>
                  <a:srgbClr val="FF0000"/>
                </a:solidFill>
              </a:rPr>
              <a:t>【106年】全面推動各機關使用可編輯ODF文書軟體。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475" y="5860324"/>
            <a:ext cx="3247050" cy="7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 rot="5400000">
            <a:off x="4182450" y="5123875"/>
            <a:ext cx="779100" cy="9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18652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>
                <a:solidFill>
                  <a:srgbClr val="274E13"/>
                </a:solidFill>
              </a:rPr>
              <a:t>‹#›</a:t>
            </a:fld>
          </a:p>
        </p:txBody>
      </p:sp>
      <p:sp>
        <p:nvSpPr>
          <p:cNvPr id="261" name="Shape 261"/>
          <p:cNvSpPr/>
          <p:nvPr/>
        </p:nvSpPr>
        <p:spPr>
          <a:xfrm>
            <a:off x="1470375" y="4629525"/>
            <a:ext cx="6820800" cy="701100"/>
          </a:xfrm>
          <a:prstGeom prst="roundRect">
            <a:avLst>
              <a:gd fmla="val 5713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696600" y="1064025"/>
            <a:ext cx="46935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CN" sz="3600">
                <a:solidFill>
                  <a:srgbClr val="FF0000"/>
                </a:solidFill>
              </a:rPr>
              <a:t>上個月的公文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5421500" y="4427450"/>
            <a:ext cx="2131800" cy="195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6830725" y="0"/>
            <a:ext cx="2313300" cy="2795100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66987" t="0"/>
          <a:stretch/>
        </p:blipFill>
        <p:spPr>
          <a:xfrm>
            <a:off x="191800" y="729200"/>
            <a:ext cx="1471574" cy="5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>
            <p:ph type="title"/>
          </p:nvPr>
        </p:nvSpPr>
        <p:spPr>
          <a:xfrm>
            <a:off x="4154625" y="1815875"/>
            <a:ext cx="4665600" cy="3484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/>
              <a:t>LibreOffice</a:t>
            </a:r>
          </a:p>
          <a:p>
            <a:pPr lvl="0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zh-CN" sz="3600"/>
              <a:t>VS.</a:t>
            </a:r>
          </a:p>
          <a:p>
            <a:pPr lvl="0">
              <a:spcBef>
                <a:spcPts val="0"/>
              </a:spcBef>
              <a:buNone/>
            </a:pPr>
            <a:r>
              <a:rPr lang="zh-CN"/>
              <a:t>Microsoft Office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8595300" y="6440052"/>
            <a:ext cx="548700" cy="41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CN"/>
              <a:t>‹#›</a:t>
            </a:fld>
          </a:p>
        </p:txBody>
      </p:sp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925" y="4454750"/>
            <a:ext cx="1905000" cy="19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Shape 273"/>
          <p:cNvGrpSpPr/>
          <p:nvPr/>
        </p:nvGrpSpPr>
        <p:grpSpPr>
          <a:xfrm>
            <a:off x="1517825" y="1418525"/>
            <a:ext cx="3346074" cy="1790750"/>
            <a:chOff x="1510600" y="1057575"/>
            <a:chExt cx="3346074" cy="1790750"/>
          </a:xfrm>
        </p:grpSpPr>
        <p:pic>
          <p:nvPicPr>
            <p:cNvPr id="274" name="Shape 274"/>
            <p:cNvPicPr preferRelativeResize="0"/>
            <p:nvPr/>
          </p:nvPicPr>
          <p:blipFill rotWithShape="1">
            <a:blip r:embed="rId3">
              <a:alphaModFix/>
            </a:blip>
            <a:srcRect b="45655" l="33643" r="0" t="0"/>
            <a:stretch/>
          </p:blipFill>
          <p:spPr>
            <a:xfrm>
              <a:off x="1510600" y="1057625"/>
              <a:ext cx="3247049" cy="179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Shape 275"/>
            <p:cNvSpPr txBox="1"/>
            <p:nvPr/>
          </p:nvSpPr>
          <p:spPr>
            <a:xfrm>
              <a:off x="1856675" y="1057575"/>
              <a:ext cx="3000000" cy="179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CN" sz="4200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有差嗎？</a:t>
              </a:r>
            </a:p>
          </p:txBody>
        </p:sp>
      </p:grpSp>
      <p:sp>
        <p:nvSpPr>
          <p:cNvPr id="276" name="Shape 276"/>
          <p:cNvSpPr/>
          <p:nvPr/>
        </p:nvSpPr>
        <p:spPr>
          <a:xfrm>
            <a:off x="4783125" y="981675"/>
            <a:ext cx="3408600" cy="114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3900" y="1197049"/>
            <a:ext cx="3247050" cy="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